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73" r:id="rId5"/>
    <p:sldId id="261" r:id="rId6"/>
    <p:sldId id="262" r:id="rId7"/>
    <p:sldId id="263" r:id="rId8"/>
    <p:sldId id="265" r:id="rId9"/>
    <p:sldId id="266" r:id="rId10"/>
    <p:sldId id="267" r:id="rId11"/>
    <p:sldId id="291" r:id="rId12"/>
    <p:sldId id="269" r:id="rId13"/>
    <p:sldId id="271" r:id="rId14"/>
    <p:sldId id="274" r:id="rId15"/>
    <p:sldId id="275" r:id="rId16"/>
    <p:sldId id="281" r:id="rId17"/>
    <p:sldId id="283" r:id="rId18"/>
    <p:sldId id="276" r:id="rId19"/>
    <p:sldId id="278" r:id="rId20"/>
    <p:sldId id="296" r:id="rId21"/>
    <p:sldId id="293" r:id="rId22"/>
    <p:sldId id="295" r:id="rId23"/>
    <p:sldId id="279" r:id="rId24"/>
    <p:sldId id="280" r:id="rId25"/>
    <p:sldId id="284" r:id="rId26"/>
    <p:sldId id="285" r:id="rId27"/>
    <p:sldId id="286" r:id="rId28"/>
    <p:sldId id="292" r:id="rId29"/>
    <p:sldId id="287" r:id="rId30"/>
    <p:sldId id="288" r:id="rId31"/>
    <p:sldId id="289" r:id="rId32"/>
    <p:sldId id="294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7A0000"/>
    <a:srgbClr val="FFCC66"/>
    <a:srgbClr val="FFFFCC"/>
    <a:srgbClr val="0033CC"/>
    <a:srgbClr val="3366FF"/>
    <a:srgbClr val="32724F"/>
    <a:srgbClr val="2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3" d="100"/>
          <a:sy n="103" d="100"/>
        </p:scale>
        <p:origin x="19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RECEITA%20REALIZAD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3&#186;%20Quadrimestre%202019%20(3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UDI&#202;NCIA%203&#186;%20QUADRIMESTRE\3&#186;%20Quadrimestre%202019%20(3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3&#186;%20Quadrimestre%202019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3&#186;%20Quadrimestre%202019%20(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3&#186;%20Quadrimestre%202019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3&#186;%20Quadrimestre%202019%20(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tx1"/>
                </a:solidFill>
              </a:rPr>
              <a:t>Gráfico 1- Receita</a:t>
            </a:r>
            <a:r>
              <a:rPr lang="pt-BR" sz="1600" b="1" baseline="0" dirty="0" smtClean="0">
                <a:solidFill>
                  <a:schemeClr val="tx1"/>
                </a:solidFill>
              </a:rPr>
              <a:t> </a:t>
            </a:r>
            <a:r>
              <a:rPr lang="pt-BR" sz="1600" b="1" baseline="0" dirty="0">
                <a:solidFill>
                  <a:schemeClr val="tx1"/>
                </a:solidFill>
              </a:rPr>
              <a:t>Prevista x </a:t>
            </a:r>
            <a:r>
              <a:rPr lang="pt-BR" sz="1600" b="1" baseline="0" dirty="0" smtClean="0">
                <a:solidFill>
                  <a:schemeClr val="tx1"/>
                </a:solidFill>
              </a:rPr>
              <a:t>Realizada em 2019</a:t>
            </a:r>
            <a:endParaRPr lang="pt-BR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Plan1!$F$24</c:f>
              <c:strCache>
                <c:ptCount val="1"/>
                <c:pt idx="0">
                  <c:v>REALIZADA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782870770043134E-5"/>
                  <c:y val="-1.2224321148273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67944155327112"/>
                  <c:y val="4.506527100571883E-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Plan1!$E$25:$E$28</c:f>
              <c:strCache>
                <c:ptCount val="4"/>
                <c:pt idx="0">
                  <c:v>RECEITAS CORRENTES</c:v>
                </c:pt>
                <c:pt idx="1">
                  <c:v>RECEITAS DE CAPITAL</c:v>
                </c:pt>
                <c:pt idx="2">
                  <c:v>DEDUÇÕES DA RECEITA</c:v>
                </c:pt>
                <c:pt idx="3">
                  <c:v>TOTAL DA RECEITA</c:v>
                </c:pt>
              </c:strCache>
            </c:strRef>
          </c:cat>
          <c:val>
            <c:numRef>
              <c:f>Plan1!$F$25:$F$28</c:f>
              <c:numCache>
                <c:formatCode>#,##0.00</c:formatCode>
                <c:ptCount val="4"/>
                <c:pt idx="0">
                  <c:v>324103471.38</c:v>
                </c:pt>
                <c:pt idx="1">
                  <c:v>13203998.42</c:v>
                </c:pt>
                <c:pt idx="2" formatCode="#,##0.00;\(#,##0.00\)">
                  <c:v>-29679746.510000002</c:v>
                </c:pt>
                <c:pt idx="3">
                  <c:v>307627723.29000002</c:v>
                </c:pt>
              </c:numCache>
            </c:numRef>
          </c:val>
        </c:ser>
        <c:ser>
          <c:idx val="1"/>
          <c:order val="1"/>
          <c:tx>
            <c:strRef>
              <c:f>Plan1!$G$24</c:f>
              <c:strCache>
                <c:ptCount val="1"/>
                <c:pt idx="0">
                  <c:v>PREVISTA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494340532306547E-3"/>
                  <c:y val="-2.342725153276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444795814358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R$ 349.818.000,00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Plan1!$E$25:$E$28</c:f>
              <c:strCache>
                <c:ptCount val="4"/>
                <c:pt idx="0">
                  <c:v>RECEITAS CORRENTES</c:v>
                </c:pt>
                <c:pt idx="1">
                  <c:v>RECEITAS DE CAPITAL</c:v>
                </c:pt>
                <c:pt idx="2">
                  <c:v>DEDUÇÕES DA RECEITA</c:v>
                </c:pt>
                <c:pt idx="3">
                  <c:v>TOTAL DA RECEITA</c:v>
                </c:pt>
              </c:strCache>
            </c:strRef>
          </c:cat>
          <c:val>
            <c:numRef>
              <c:f>Plan1!$G$25:$G$28</c:f>
              <c:numCache>
                <c:formatCode>#,##0.00</c:formatCode>
                <c:ptCount val="4"/>
                <c:pt idx="0">
                  <c:v>332360000</c:v>
                </c:pt>
                <c:pt idx="1">
                  <c:v>47264000</c:v>
                </c:pt>
                <c:pt idx="2" formatCode="#,##0.00;\(#,##0.00\)">
                  <c:v>-29806000</c:v>
                </c:pt>
                <c:pt idx="3">
                  <c:v>349818000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0100592"/>
        <c:axId val="150117256"/>
      </c:barChart>
      <c:catAx>
        <c:axId val="15010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50117256"/>
        <c:crosses val="autoZero"/>
        <c:auto val="1"/>
        <c:lblAlgn val="ctr"/>
        <c:lblOffset val="100"/>
        <c:noMultiLvlLbl val="0"/>
      </c:catAx>
      <c:valAx>
        <c:axId val="15011725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50100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Gráfico</a:t>
            </a:r>
            <a:r>
              <a:rPr lang="en-US" sz="1600" b="1" dirty="0">
                <a:solidFill>
                  <a:schemeClr val="tx1"/>
                </a:solidFill>
              </a:rPr>
              <a:t> 10 - </a:t>
            </a:r>
            <a:r>
              <a:rPr lang="en-US" sz="1600" b="1" dirty="0" err="1">
                <a:solidFill>
                  <a:schemeClr val="tx1"/>
                </a:solidFill>
              </a:rPr>
              <a:t>Despesas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smtClean="0">
                <a:solidFill>
                  <a:schemeClr val="tx1"/>
                </a:solidFill>
              </a:rPr>
              <a:t>Capital </a:t>
            </a:r>
            <a:r>
              <a:rPr lang="en-US" sz="1600" b="1" dirty="0" err="1" smtClean="0">
                <a:solidFill>
                  <a:schemeClr val="tx1"/>
                </a:solidFill>
              </a:rPr>
              <a:t>Empenhadas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577931883923015E-2"/>
                  <c:y val="-5.96978583275820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CC00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R$ </a:t>
                    </a:r>
                    <a:fld id="{75A2436D-40B9-473A-97D9-0C137EFBF1E2}" type="VALUE">
                      <a:rPr lang="en-US" smtClean="0"/>
                      <a:pPr>
                        <a:defRPr sz="2000" b="1">
                          <a:solidFill>
                            <a:srgbClr val="FFCC00"/>
                          </a:solidFill>
                          <a:latin typeface="+mj-lt"/>
                        </a:defRPr>
                      </a:pPr>
                      <a:t>[VALOR]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C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33270221216016"/>
                      <c:h val="0.136529001995177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251729135671175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rgbClr val="FFCC00"/>
                        </a:solidFill>
                        <a:latin typeface="+mj-lt"/>
                      </a:rPr>
                      <a:t>R$ 7.252.720,98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70484933337211"/>
                      <c:h val="0.1389766141866084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C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GRAFICOS!$F$126:$F$128</c:f>
              <c:strCache>
                <c:ptCount val="3"/>
                <c:pt idx="0">
                  <c:v>   INVESTIMENTOS</c:v>
                </c:pt>
                <c:pt idx="2">
                  <c:v>   AMORTIZAÇÃO DA DÍVIDA</c:v>
                </c:pt>
              </c:strCache>
            </c:strRef>
          </c:cat>
          <c:val>
            <c:numRef>
              <c:f>GRAFICOS!$G$126:$G$128</c:f>
              <c:numCache>
                <c:formatCode>General</c:formatCode>
                <c:ptCount val="3"/>
                <c:pt idx="0" formatCode="#,##0.00">
                  <c:v>30238992.640000001</c:v>
                </c:pt>
                <c:pt idx="2" formatCode="#,##0.00">
                  <c:v>7252720.9800000004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"/>
        <c:axId val="149172168"/>
        <c:axId val="154318880"/>
      </c:barChart>
      <c:catAx>
        <c:axId val="149172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54318880"/>
        <c:crosses val="autoZero"/>
        <c:auto val="1"/>
        <c:lblAlgn val="ctr"/>
        <c:lblOffset val="100"/>
        <c:noMultiLvlLbl val="0"/>
      </c:catAx>
      <c:valAx>
        <c:axId val="1543188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491721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Gráfico </a:t>
            </a:r>
            <a:r>
              <a:rPr lang="pt-BR" sz="1600" b="1" dirty="0" smtClean="0">
                <a:solidFill>
                  <a:schemeClr val="tx1"/>
                </a:solidFill>
              </a:rPr>
              <a:t>11 </a:t>
            </a:r>
            <a:r>
              <a:rPr lang="pt-BR" sz="1600" b="1" dirty="0">
                <a:solidFill>
                  <a:schemeClr val="tx1"/>
                </a:solidFill>
              </a:rPr>
              <a:t>- Despesas por funções do governo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DADOS!$A$97:$A$107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ADMINISTRAÇÃO</c:v>
                </c:pt>
                <c:pt idx="4">
                  <c:v>GESTÃO AMBIENTAL</c:v>
                </c:pt>
                <c:pt idx="5">
                  <c:v>ASSISTÊNCIA SOCIAL</c:v>
                </c:pt>
                <c:pt idx="6">
                  <c:v>SEGURANÇA PÚBLICA</c:v>
                </c:pt>
                <c:pt idx="7">
                  <c:v>DESPORTO E LAZER</c:v>
                </c:pt>
                <c:pt idx="8">
                  <c:v>CULTURA</c:v>
                </c:pt>
                <c:pt idx="9">
                  <c:v>ENCARGOS ESPECIAIS</c:v>
                </c:pt>
                <c:pt idx="10">
                  <c:v>OUTRAS FUNÇÕES</c:v>
                </c:pt>
              </c:strCache>
            </c:strRef>
          </c:cat>
          <c:val>
            <c:numRef>
              <c:f>DADOS!$B$97:$B$107</c:f>
              <c:numCache>
                <c:formatCode>_(* #,##0.00_);_(* \(#,##0.00\);_(* "-"??_);_(@_)</c:formatCode>
                <c:ptCount val="11"/>
                <c:pt idx="0">
                  <c:v>94460709.530000001</c:v>
                </c:pt>
                <c:pt idx="1">
                  <c:v>65607928.299999997</c:v>
                </c:pt>
                <c:pt idx="2">
                  <c:v>48931383.560000002</c:v>
                </c:pt>
                <c:pt idx="3">
                  <c:v>26423049.66</c:v>
                </c:pt>
                <c:pt idx="4">
                  <c:v>9736575.8599999994</c:v>
                </c:pt>
                <c:pt idx="5">
                  <c:v>8015578.5599999996</c:v>
                </c:pt>
                <c:pt idx="6">
                  <c:v>11928076.6</c:v>
                </c:pt>
                <c:pt idx="7">
                  <c:v>2933898.93</c:v>
                </c:pt>
                <c:pt idx="8">
                  <c:v>2117979.87</c:v>
                </c:pt>
                <c:pt idx="9">
                  <c:v>26411535.93</c:v>
                </c:pt>
                <c:pt idx="10">
                  <c:v>4841793.24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23584"/>
        <c:axId val="154323976"/>
        <c:axId val="0"/>
      </c:bar3DChart>
      <c:catAx>
        <c:axId val="15432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54323976"/>
        <c:crosses val="autoZero"/>
        <c:auto val="1"/>
        <c:lblAlgn val="ctr"/>
        <c:lblOffset val="100"/>
        <c:noMultiLvlLbl val="0"/>
      </c:catAx>
      <c:valAx>
        <c:axId val="154323976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5432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>
                <a:solidFill>
                  <a:schemeClr val="tx1"/>
                </a:solidFill>
              </a:rPr>
              <a:t>Gráfico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12 </a:t>
            </a:r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Dívida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Fundada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defRPr sz="1600" b="1"/>
            </a:pPr>
            <a:r>
              <a:rPr lang="en-US" sz="1600" b="1" dirty="0" err="1" smtClean="0">
                <a:solidFill>
                  <a:schemeClr val="tx1"/>
                </a:solidFill>
              </a:rPr>
              <a:t>Porcentagem</a:t>
            </a:r>
            <a:r>
              <a:rPr lang="en-US" sz="1600" b="1" baseline="0" dirty="0" smtClean="0">
                <a:solidFill>
                  <a:schemeClr val="tx1"/>
                </a:solidFill>
              </a:rPr>
              <a:t> </a:t>
            </a:r>
            <a:r>
              <a:rPr lang="en-US" sz="1600" b="1" baseline="0" dirty="0" err="1" smtClean="0">
                <a:solidFill>
                  <a:schemeClr val="tx1"/>
                </a:solidFill>
              </a:rPr>
              <a:t>relativa</a:t>
            </a:r>
            <a:r>
              <a:rPr lang="en-US" sz="1600" b="1" baseline="0" dirty="0" smtClean="0">
                <a:solidFill>
                  <a:schemeClr val="tx1"/>
                </a:solidFill>
              </a:rPr>
              <a:t> a </a:t>
            </a:r>
            <a:r>
              <a:rPr lang="en-US" sz="1600" b="1" baseline="0" dirty="0" err="1" smtClean="0">
                <a:solidFill>
                  <a:schemeClr val="tx1"/>
                </a:solidFill>
              </a:rPr>
              <a:t>Receita</a:t>
            </a:r>
            <a:r>
              <a:rPr lang="en-US" sz="1600" b="1" baseline="0" dirty="0" smtClean="0">
                <a:solidFill>
                  <a:schemeClr val="tx1"/>
                </a:solidFill>
              </a:rPr>
              <a:t> </a:t>
            </a:r>
            <a:r>
              <a:rPr lang="en-US" sz="1600" b="1" baseline="0" dirty="0" err="1" smtClean="0">
                <a:solidFill>
                  <a:schemeClr val="tx1"/>
                </a:solidFill>
              </a:rPr>
              <a:t>Corrente</a:t>
            </a:r>
            <a:r>
              <a:rPr lang="en-US" sz="1600" b="1" baseline="0" dirty="0" smtClean="0">
                <a:solidFill>
                  <a:schemeClr val="tx1"/>
                </a:solidFill>
              </a:rPr>
              <a:t> </a:t>
            </a:r>
            <a:r>
              <a:rPr lang="en-US" sz="1600" b="1" baseline="0" dirty="0" err="1" smtClean="0">
                <a:solidFill>
                  <a:schemeClr val="tx1"/>
                </a:solidFill>
              </a:rPr>
              <a:t>Líquida</a:t>
            </a:r>
            <a:r>
              <a:rPr lang="en-US" sz="1600" b="1" baseline="0" dirty="0" smtClean="0">
                <a:solidFill>
                  <a:schemeClr val="tx1"/>
                </a:solidFill>
              </a:rPr>
              <a:t>*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'3º quadr 18'!$E$117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18'!$D$118:$D$120</c:f>
              <c:strCache>
                <c:ptCount val="3"/>
                <c:pt idx="0">
                  <c:v>Dívida</c:v>
                </c:pt>
                <c:pt idx="1">
                  <c:v>Amortização</c:v>
                </c:pt>
                <c:pt idx="2">
                  <c:v>Empréstimos</c:v>
                </c:pt>
              </c:strCache>
            </c:strRef>
          </c:cat>
          <c:val>
            <c:numRef>
              <c:f>'3º quadr 18'!$E$118:$E$120</c:f>
              <c:numCache>
                <c:formatCode>0.00%</c:formatCode>
                <c:ptCount val="3"/>
                <c:pt idx="0" formatCode="0%">
                  <c:v>1.2</c:v>
                </c:pt>
                <c:pt idx="1">
                  <c:v>0.115</c:v>
                </c:pt>
                <c:pt idx="2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'3º quadr 18'!$F$117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18'!$D$118:$D$120</c:f>
              <c:strCache>
                <c:ptCount val="3"/>
                <c:pt idx="0">
                  <c:v>Dívida</c:v>
                </c:pt>
                <c:pt idx="1">
                  <c:v>Amortização</c:v>
                </c:pt>
                <c:pt idx="2">
                  <c:v>Empréstimos</c:v>
                </c:pt>
              </c:strCache>
            </c:strRef>
          </c:cat>
          <c:val>
            <c:numRef>
              <c:f>'3º quadr 18'!$F$118:$F$120</c:f>
              <c:numCache>
                <c:formatCode>0.00%</c:formatCode>
                <c:ptCount val="3"/>
                <c:pt idx="0">
                  <c:v>0.22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24760"/>
        <c:axId val="154325152"/>
      </c:barChart>
      <c:catAx>
        <c:axId val="15432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25152"/>
        <c:crosses val="autoZero"/>
        <c:auto val="1"/>
        <c:lblAlgn val="ctr"/>
        <c:lblOffset val="100"/>
        <c:noMultiLvlLbl val="0"/>
      </c:catAx>
      <c:valAx>
        <c:axId val="1543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247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Gráfico </a:t>
            </a:r>
            <a:r>
              <a:rPr lang="pt-BR" dirty="0" smtClean="0"/>
              <a:t>13 </a:t>
            </a:r>
            <a:r>
              <a:rPr lang="pt-BR" dirty="0"/>
              <a:t>- Composição da Despesa </a:t>
            </a:r>
            <a:r>
              <a:rPr lang="pt-BR" dirty="0" smtClean="0"/>
              <a:t>Bruta com </a:t>
            </a:r>
            <a:r>
              <a:rPr lang="pt-BR" dirty="0"/>
              <a:t>Pessoal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A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9460352168923631"/>
                  <c:y val="-6.27361696298497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58750515234874"/>
                  <c:y val="2.2959975727709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545677012940229E-2"/>
                  <c:y val="0.119638624366608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Plan2!$A$11:$A$15</c:f>
              <c:strCache>
                <c:ptCount val="5"/>
                <c:pt idx="0">
                  <c:v>Pessoal Ativo</c:v>
                </c:pt>
                <c:pt idx="1">
                  <c:v>Pessoal Inativo e Pensionistas</c:v>
                </c:pt>
                <c:pt idx="2">
                  <c:v>Despesas de Pessoal Decorrentes de Terceirizações</c:v>
                </c:pt>
                <c:pt idx="3">
                  <c:v>Inscritas em Restos a Pagar </c:v>
                </c:pt>
                <c:pt idx="4">
                  <c:v>Despesas Não Computadas</c:v>
                </c:pt>
              </c:strCache>
            </c:strRef>
          </c:cat>
          <c:val>
            <c:numRef>
              <c:f>Plan2!$B$11:$B$15</c:f>
              <c:numCache>
                <c:formatCode>_(* #,##0.00_);_(* \(#,##0.00\);_(* "-"??_);_(@_)</c:formatCode>
                <c:ptCount val="5"/>
                <c:pt idx="0">
                  <c:v>142019380.75999999</c:v>
                </c:pt>
                <c:pt idx="1">
                  <c:v>33375364.93</c:v>
                </c:pt>
                <c:pt idx="2">
                  <c:v>6724427.8600000003</c:v>
                </c:pt>
                <c:pt idx="3">
                  <c:v>768914.54</c:v>
                </c:pt>
                <c:pt idx="4">
                  <c:v>33874963.649999999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Gráfico 2 - Receita por Fonte de Recursos</a:t>
            </a:r>
          </a:p>
        </c:rich>
      </c:tx>
      <c:layout>
        <c:manualLayout>
          <c:xMode val="edge"/>
          <c:yMode val="edge"/>
          <c:x val="0.1675415573053368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259700984529482"/>
          <c:y val="0.11343693671951674"/>
          <c:w val="0.72445461889769625"/>
          <c:h val="0.840423693319029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GRAFICOS!$C$11:$C$13</c:f>
              <c:strCache>
                <c:ptCount val="3"/>
                <c:pt idx="0">
                  <c:v>COMPARATIVO - RECEITA ORÇADA/ARRECADADA</c:v>
                </c:pt>
                <c:pt idx="1">
                  <c:v>(POR ORIGEM DOS RECURSOS)</c:v>
                </c:pt>
                <c:pt idx="2">
                  <c:v>REALIZADA ATÉ 3º QUAD.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873391201507444"/>
                  <c:y val="-5.5442403092026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04347504710719E-3"/>
                  <c:y val="-2.77212015460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04347504710719E-3"/>
                  <c:y val="-8.316360463804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04347504710719E-3"/>
                  <c:y val="5.544240309202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841739001884355E-2"/>
                  <c:y val="2.77212015460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04347504710719E-3"/>
                  <c:y val="-2.77212015460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417390018843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GRAFICOS!$A$14:$A$20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ASS.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GRAFICOS!$C$14:$C$20</c:f>
              <c:numCache>
                <c:formatCode>#,##0.00;\(#,##0.00\)</c:formatCode>
                <c:ptCount val="7"/>
                <c:pt idx="0" formatCode="_(* #,##0.00_);_(* \(#,##0.00\);_(* &quot;-&quot;??_);_(@_)">
                  <c:v>130187961.64</c:v>
                </c:pt>
                <c:pt idx="1">
                  <c:v>89384457.980000004</c:v>
                </c:pt>
                <c:pt idx="2">
                  <c:v>42806358.990000002</c:v>
                </c:pt>
                <c:pt idx="3" formatCode="_(* #,##0.00_);_(* \(#,##0.00\);_(* &quot;-&quot;??_);_(@_)">
                  <c:v>986507.35</c:v>
                </c:pt>
                <c:pt idx="4" formatCode="_(* #,##0.00_);_(* \(#,##0.00\);_(* &quot;-&quot;??_);_(@_)">
                  <c:v>9087685.9299999997</c:v>
                </c:pt>
                <c:pt idx="5" formatCode="_(* #,##0.00_);_(* \(#,##0.00\);_(* &quot;-&quot;??_);_(@_)">
                  <c:v>3908317.19</c:v>
                </c:pt>
                <c:pt idx="6" formatCode="_(* #,##0.00_);_(* \(#,##0.00\);_(* &quot;-&quot;??_);_(@_)">
                  <c:v>31266434.210000001</c:v>
                </c:pt>
              </c:numCache>
            </c:numRef>
          </c:val>
        </c:ser>
        <c:ser>
          <c:idx val="2"/>
          <c:order val="1"/>
          <c:tx>
            <c:strRef>
              <c:f>GRAFICOS!$D$11:$D$13</c:f>
              <c:strCache>
                <c:ptCount val="3"/>
                <c:pt idx="0">
                  <c:v>COMPARATIVO - RECEITA ORÇADA/ARRECADADA</c:v>
                </c:pt>
                <c:pt idx="1">
                  <c:v>(POR ORIGEM DOS RECURSOS)</c:v>
                </c:pt>
                <c:pt idx="2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GRAFICOS!$A$14:$A$20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ASS.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GRAFICOS!$D$14:$D$20</c:f>
              <c:numCache>
                <c:formatCode>0.00%</c:formatCode>
                <c:ptCount val="7"/>
                <c:pt idx="0">
                  <c:v>0.42319970465494133</c:v>
                </c:pt>
                <c:pt idx="1">
                  <c:v>0.29056047687788361</c:v>
                </c:pt>
                <c:pt idx="2">
                  <c:v>0.13914987417972907</c:v>
                </c:pt>
                <c:pt idx="3">
                  <c:v>3.206821997216492E-3</c:v>
                </c:pt>
                <c:pt idx="4">
                  <c:v>2.9541179945713342E-2</c:v>
                </c:pt>
                <c:pt idx="5">
                  <c:v>1.2704697574722933E-2</c:v>
                </c:pt>
                <c:pt idx="6">
                  <c:v>0.1016372447697934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100"/>
        <c:axId val="150123920"/>
        <c:axId val="150124312"/>
      </c:barChart>
      <c:catAx>
        <c:axId val="15012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50124312"/>
        <c:crosses val="autoZero"/>
        <c:auto val="1"/>
        <c:lblAlgn val="ctr"/>
        <c:lblOffset val="100"/>
        <c:noMultiLvlLbl val="0"/>
      </c:catAx>
      <c:valAx>
        <c:axId val="15012431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50123920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Gráfico</a:t>
            </a:r>
            <a:r>
              <a:rPr lang="en-US" b="1" dirty="0" smtClean="0">
                <a:solidFill>
                  <a:schemeClr val="tx1"/>
                </a:solidFill>
              </a:rPr>
              <a:t> 3-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Receita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>
                <a:solidFill>
                  <a:schemeClr val="tx1"/>
                </a:solidFill>
              </a:rPr>
              <a:t>por</a:t>
            </a:r>
            <a:r>
              <a:rPr lang="en-US" b="1" baseline="0" dirty="0">
                <a:solidFill>
                  <a:schemeClr val="tx1"/>
                </a:solidFill>
              </a:rPr>
              <a:t> Fonte de </a:t>
            </a:r>
            <a:r>
              <a:rPr lang="en-US" b="1" baseline="0" dirty="0" err="1">
                <a:solidFill>
                  <a:schemeClr val="tx1"/>
                </a:solidFill>
              </a:rPr>
              <a:t>Recursos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576399825021877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ORÇADA 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ASSISTÊNCIA 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Plan1!$B$2:$B$8</c:f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REALIZADA ATÉ 3º QUADRIMESTRE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FFCC66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4753798533803963"/>
                  <c:y val="-5.940089205043191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217069418046862E-2"/>
                  <c:y val="3.10183166538996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ASSISTÊNCIA 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Plan1!$C$2:$C$8</c:f>
              <c:numCache>
                <c:formatCode>_(* #,##0.00_);_(* \(#,##0.00\);_(* "-"??_);_(@_)</c:formatCode>
                <c:ptCount val="7"/>
                <c:pt idx="0">
                  <c:v>130187961.64</c:v>
                </c:pt>
                <c:pt idx="1">
                  <c:v>89384457.980000004</c:v>
                </c:pt>
                <c:pt idx="2">
                  <c:v>42806358.990000002</c:v>
                </c:pt>
                <c:pt idx="3">
                  <c:v>986507.35</c:v>
                </c:pt>
                <c:pt idx="4">
                  <c:v>9087685.9299999997</c:v>
                </c:pt>
                <c:pt idx="5">
                  <c:v>3908317.19</c:v>
                </c:pt>
                <c:pt idx="6">
                  <c:v>31266434.210000001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tx1"/>
                </a:solidFill>
              </a:rPr>
              <a:t>Gráfico 4- Comparativo</a:t>
            </a:r>
            <a:r>
              <a:rPr lang="pt-BR" sz="1600" b="1" baseline="0" dirty="0" smtClean="0">
                <a:solidFill>
                  <a:schemeClr val="tx1"/>
                </a:solidFill>
              </a:rPr>
              <a:t> </a:t>
            </a:r>
            <a:r>
              <a:rPr lang="pt-BR" sz="1600" b="1" baseline="0" dirty="0">
                <a:solidFill>
                  <a:schemeClr val="tx1"/>
                </a:solidFill>
              </a:rPr>
              <a:t>de Receita Arrecada com a Prevista</a:t>
            </a:r>
          </a:p>
          <a:p>
            <a:pPr>
              <a:defRPr sz="1600" b="1"/>
            </a:pPr>
            <a:r>
              <a:rPr lang="pt-BR" sz="1600" b="1" baseline="0" dirty="0">
                <a:solidFill>
                  <a:schemeClr val="tx1"/>
                </a:solidFill>
              </a:rPr>
              <a:t>Recursos Próprios</a:t>
            </a:r>
            <a:endParaRPr lang="pt-BR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'3º quadr 18'!$A$27:$B$27</c:f>
              <c:strCache>
                <c:ptCount val="1"/>
                <c:pt idx="0">
                  <c:v>ORIGEM DA RECEITA ORÇADA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18'!$B$28:$B$37</c:f>
              <c:numCache>
                <c:formatCode>_(* #,##0.00_);_(* \(#,##0.00\);_(* "-"??_);_(@_)</c:formatCode>
                <c:ptCount val="10"/>
                <c:pt idx="0">
                  <c:v>95515000</c:v>
                </c:pt>
                <c:pt idx="1">
                  <c:v>19157000</c:v>
                </c:pt>
                <c:pt idx="2">
                  <c:v>9850000</c:v>
                </c:pt>
                <c:pt idx="3">
                  <c:v>6000000</c:v>
                </c:pt>
                <c:pt idx="4">
                  <c:v>20593000</c:v>
                </c:pt>
                <c:pt idx="5">
                  <c:v>13057000</c:v>
                </c:pt>
                <c:pt idx="6">
                  <c:v>10330000</c:v>
                </c:pt>
                <c:pt idx="7">
                  <c:v>5000000</c:v>
                </c:pt>
                <c:pt idx="8">
                  <c:v>1164000</c:v>
                </c:pt>
                <c:pt idx="9">
                  <c:v>10364000</c:v>
                </c:pt>
              </c:numCache>
            </c:numRef>
          </c:val>
        </c:ser>
        <c:ser>
          <c:idx val="1"/>
          <c:order val="1"/>
          <c:tx>
            <c:strRef>
              <c:f>'3º quadr 18'!$C$27</c:f>
              <c:strCache>
                <c:ptCount val="1"/>
                <c:pt idx="0">
                  <c:v>REALIZADA ATÉ 3º QUAD.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18'!$C$28:$C$37</c:f>
              <c:numCache>
                <c:formatCode>_(* #,##0.00_);_(* \(#,##0.00\);_(* "-"??_);_(@_)</c:formatCode>
                <c:ptCount val="10"/>
                <c:pt idx="0">
                  <c:v>90836792.579999998</c:v>
                </c:pt>
                <c:pt idx="1">
                  <c:v>19107744.289999999</c:v>
                </c:pt>
                <c:pt idx="2">
                  <c:v>10228495.060000001</c:v>
                </c:pt>
                <c:pt idx="3">
                  <c:v>5777627.3099999996</c:v>
                </c:pt>
                <c:pt idx="4">
                  <c:v>21436331.699999999</c:v>
                </c:pt>
                <c:pt idx="5">
                  <c:v>12792770.1</c:v>
                </c:pt>
                <c:pt idx="6">
                  <c:v>10398474.039999999</c:v>
                </c:pt>
                <c:pt idx="7">
                  <c:v>826464.27</c:v>
                </c:pt>
                <c:pt idx="8">
                  <c:v>1973908.9</c:v>
                </c:pt>
                <c:pt idx="9" formatCode="#,##0.00">
                  <c:v>8294976.9100000001</c:v>
                </c:pt>
              </c:numCache>
            </c:numRef>
          </c:val>
        </c:ser>
        <c:ser>
          <c:idx val="2"/>
          <c:order val="2"/>
          <c:tx>
            <c:strRef>
              <c:f>'3º quadr 18'!$D$27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144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18'!$D$28:$D$37</c:f>
              <c:numCache>
                <c:formatCode>0.00%</c:formatCode>
                <c:ptCount val="10"/>
                <c:pt idx="0">
                  <c:v>0.95102122786996801</c:v>
                </c:pt>
                <c:pt idx="1">
                  <c:v>0.99742884011066446</c:v>
                </c:pt>
                <c:pt idx="2">
                  <c:v>1.0384258944162437</c:v>
                </c:pt>
                <c:pt idx="3">
                  <c:v>0.96293788499999988</c:v>
                </c:pt>
                <c:pt idx="4">
                  <c:v>1.0409523478852036</c:v>
                </c:pt>
                <c:pt idx="5">
                  <c:v>0.97976335299073292</c:v>
                </c:pt>
                <c:pt idx="6">
                  <c:v>1.0066286582768633</c:v>
                </c:pt>
                <c:pt idx="7">
                  <c:v>0.16529285400000002</c:v>
                </c:pt>
                <c:pt idx="8">
                  <c:v>1.6957980240549828</c:v>
                </c:pt>
                <c:pt idx="9">
                  <c:v>0.80036442589733692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165504"/>
        <c:axId val="149165896"/>
      </c:barChart>
      <c:catAx>
        <c:axId val="1491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65896"/>
        <c:crosses val="autoZero"/>
        <c:auto val="1"/>
        <c:lblAlgn val="ctr"/>
        <c:lblOffset val="100"/>
        <c:noMultiLvlLbl val="0"/>
      </c:catAx>
      <c:valAx>
        <c:axId val="14916589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655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tx1"/>
                </a:solidFill>
              </a:rPr>
              <a:t>Gráfico 5 - Evolução dos Principais Impostos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'3º quadr 18'!$F$55</c:f>
              <c:strCache>
                <c:ptCount val="1"/>
                <c:pt idx="0">
                  <c:v>IPTU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'3º quadr 18'!$G$54:$K$54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'3º quadr 18'!$G$55:$K$55</c:f>
              <c:numCache>
                <c:formatCode>#,##0.00</c:formatCode>
                <c:ptCount val="5"/>
                <c:pt idx="0">
                  <c:v>6602159.4699999997</c:v>
                </c:pt>
                <c:pt idx="1">
                  <c:v>7073590.1399999997</c:v>
                </c:pt>
                <c:pt idx="2">
                  <c:v>8114896.5499999998</c:v>
                </c:pt>
                <c:pt idx="3">
                  <c:v>14057203.050000001</c:v>
                </c:pt>
                <c:pt idx="4">
                  <c:v>19107744.289999999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'3º quadr 18'!$F$56</c:f>
              <c:strCache>
                <c:ptCount val="1"/>
                <c:pt idx="0">
                  <c:v>IR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'3º quadr 18'!$G$54:$K$54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'3º quadr 18'!$G$56:$K$56</c:f>
              <c:numCache>
                <c:formatCode>#,##0.00</c:formatCode>
                <c:ptCount val="5"/>
                <c:pt idx="0">
                  <c:v>5612216.8300000001</c:v>
                </c:pt>
                <c:pt idx="1">
                  <c:v>7343896.5899999999</c:v>
                </c:pt>
                <c:pt idx="2">
                  <c:v>9444457.2100000009</c:v>
                </c:pt>
                <c:pt idx="3" formatCode="_(* #,##0.00_);_(* \(#,##0.00\);_(* &quot;-&quot;??_);_(@_)">
                  <c:v>9768654.7799999993</c:v>
                </c:pt>
                <c:pt idx="4">
                  <c:v>10228495.060000001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'3º quadr 18'!$F$57</c:f>
              <c:strCache>
                <c:ptCount val="1"/>
                <c:pt idx="0">
                  <c:v>ITBI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'3º quadr 18'!$G$54:$K$54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'3º quadr 18'!$G$57:$K$57</c:f>
              <c:numCache>
                <c:formatCode>#,##0.00</c:formatCode>
                <c:ptCount val="5"/>
                <c:pt idx="0">
                  <c:v>4434739.2300000004</c:v>
                </c:pt>
                <c:pt idx="1">
                  <c:v>3823769.42</c:v>
                </c:pt>
                <c:pt idx="2">
                  <c:v>4684397.76</c:v>
                </c:pt>
                <c:pt idx="3" formatCode="_(* #,##0.00_);_(* \(#,##0.00\);_(* &quot;-&quot;??_);_(@_)">
                  <c:v>6163537.0199999996</c:v>
                </c:pt>
                <c:pt idx="4" formatCode="_(* #,##0.00_);_(* \(#,##0.00\);_(* &quot;-&quot;??_);_(@_)">
                  <c:v>5777627.3099999996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'3º quadr 18'!$F$58</c:f>
              <c:strCache>
                <c:ptCount val="1"/>
                <c:pt idx="0">
                  <c:v>ISSQN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'3º quadr 18'!$G$54:$K$54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'3º quadr 18'!$G$58:$K$58</c:f>
              <c:numCache>
                <c:formatCode>#,##0.00</c:formatCode>
                <c:ptCount val="5"/>
                <c:pt idx="0">
                  <c:v>15692217.199999999</c:v>
                </c:pt>
                <c:pt idx="1">
                  <c:v>16247378.5</c:v>
                </c:pt>
                <c:pt idx="2">
                  <c:v>17300136.710000001</c:v>
                </c:pt>
                <c:pt idx="3" formatCode="_(* #,##0.00_);_(* \(#,##0.00\);_(* &quot;-&quot;??_);_(@_)">
                  <c:v>19789988.82</c:v>
                </c:pt>
                <c:pt idx="4" formatCode="_(* #,##0.00_);_(* \(#,##0.00\);_(* &quot;-&quot;??_);_(@_)">
                  <c:v>21436331.699999999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67072"/>
        <c:axId val="149167464"/>
      </c:lineChart>
      <c:catAx>
        <c:axId val="1491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67464"/>
        <c:crosses val="autoZero"/>
        <c:auto val="1"/>
        <c:lblAlgn val="ctr"/>
        <c:lblOffset val="100"/>
        <c:noMultiLvlLbl val="0"/>
      </c:catAx>
      <c:valAx>
        <c:axId val="14916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67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Gráfico</a:t>
            </a:r>
            <a:r>
              <a:rPr lang="en-US" sz="1600" b="1" dirty="0">
                <a:solidFill>
                  <a:schemeClr val="tx1"/>
                </a:solidFill>
              </a:rPr>
              <a:t> 6 - </a:t>
            </a:r>
            <a:r>
              <a:rPr lang="en-US" sz="1600" b="1" dirty="0" err="1">
                <a:solidFill>
                  <a:schemeClr val="tx1"/>
                </a:solidFill>
              </a:rPr>
              <a:t>Transferências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baseline="0" dirty="0" err="1">
                <a:solidFill>
                  <a:schemeClr val="tx1"/>
                </a:solidFill>
              </a:rPr>
              <a:t>Estimadas</a:t>
            </a:r>
            <a:r>
              <a:rPr lang="en-US" sz="1600" b="1" baseline="0" dirty="0">
                <a:solidFill>
                  <a:schemeClr val="tx1"/>
                </a:solidFill>
              </a:rPr>
              <a:t> x </a:t>
            </a:r>
            <a:r>
              <a:rPr lang="en-US" sz="1600" b="1" baseline="0" dirty="0" err="1" smtClean="0">
                <a:solidFill>
                  <a:schemeClr val="tx1"/>
                </a:solidFill>
              </a:rPr>
              <a:t>Realizadas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880036326400471"/>
          <c:y val="0.10333458505934899"/>
          <c:w val="0.80119963673599526"/>
          <c:h val="0.81038068633869709"/>
        </c:manualLayout>
      </c:layout>
      <c:barChart>
        <c:barDir val="bar"/>
        <c:grouping val="clustered"/>
        <c:varyColors val="0"/>
        <c:ser>
          <c:idx val="0"/>
          <c:order val="0"/>
          <c:tx>
            <c:v>Estimada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GRAFICOS!$H$41:$H$50</c:f>
              <c:strCache>
                <c:ptCount val="10"/>
                <c:pt idx="0">
                  <c:v>   ICMS</c:v>
                </c:pt>
                <c:pt idx="1">
                  <c:v>   FPM</c:v>
                </c:pt>
                <c:pt idx="2">
                  <c:v>   GANHO DO FUNDEB</c:v>
                </c:pt>
                <c:pt idx="3">
                  <c:v>   TRANSF. SAÚDE</c:v>
                </c:pt>
                <c:pt idx="4">
                  <c:v>   TRANSF. ASSIST. SOCIAL</c:v>
                </c:pt>
                <c:pt idx="5">
                  <c:v>   TRANSF. EDUCAÇÃO</c:v>
                </c:pt>
                <c:pt idx="6">
                  <c:v>   IPVA</c:v>
                </c:pt>
                <c:pt idx="7">
                  <c:v>IPI</c:v>
                </c:pt>
                <c:pt idx="8">
                  <c:v>ITR</c:v>
                </c:pt>
                <c:pt idx="9">
                  <c:v>OUTRAS TRANSFERÊNCIAS</c:v>
                </c:pt>
              </c:strCache>
            </c:strRef>
          </c:cat>
          <c:val>
            <c:numRef>
              <c:f>GRAFICOS!$I$41:$I$50</c:f>
              <c:numCache>
                <c:formatCode>_(* #,##0.00_);_(* \(#,##0.00\);_(* "-"??_);_(@_)</c:formatCode>
                <c:ptCount val="10"/>
                <c:pt idx="0">
                  <c:v>68500000</c:v>
                </c:pt>
                <c:pt idx="1">
                  <c:v>58100000</c:v>
                </c:pt>
                <c:pt idx="2">
                  <c:v>27399000</c:v>
                </c:pt>
                <c:pt idx="3">
                  <c:v>15699000</c:v>
                </c:pt>
                <c:pt idx="4">
                  <c:v>1403000</c:v>
                </c:pt>
                <c:pt idx="5">
                  <c:v>9921000</c:v>
                </c:pt>
                <c:pt idx="6">
                  <c:v>19155000</c:v>
                </c:pt>
                <c:pt idx="7">
                  <c:v>1170000</c:v>
                </c:pt>
                <c:pt idx="8">
                  <c:v>800000</c:v>
                </c:pt>
                <c:pt idx="9">
                  <c:v>4892000</c:v>
                </c:pt>
              </c:numCache>
            </c:numRef>
          </c:val>
        </c:ser>
        <c:ser>
          <c:idx val="1"/>
          <c:order val="1"/>
          <c:tx>
            <c:v>Realizada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659465452053158E-2"/>
                  <c:y val="-2.7614800924466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GRAFICOS!$H$41:$H$50</c:f>
              <c:strCache>
                <c:ptCount val="10"/>
                <c:pt idx="0">
                  <c:v>   ICMS</c:v>
                </c:pt>
                <c:pt idx="1">
                  <c:v>   FPM</c:v>
                </c:pt>
                <c:pt idx="2">
                  <c:v>   GANHO DO FUNDEB</c:v>
                </c:pt>
                <c:pt idx="3">
                  <c:v>   TRANSF. SAÚDE</c:v>
                </c:pt>
                <c:pt idx="4">
                  <c:v>   TRANSF. ASSIST. SOCIAL</c:v>
                </c:pt>
                <c:pt idx="5">
                  <c:v>   TRANSF. EDUCAÇÃO</c:v>
                </c:pt>
                <c:pt idx="6">
                  <c:v>   IPVA</c:v>
                </c:pt>
                <c:pt idx="7">
                  <c:v>IPI</c:v>
                </c:pt>
                <c:pt idx="8">
                  <c:v>ITR</c:v>
                </c:pt>
                <c:pt idx="9">
                  <c:v>OUTRAS TRANSFERÊNCIAS</c:v>
                </c:pt>
              </c:strCache>
            </c:strRef>
          </c:cat>
          <c:val>
            <c:numRef>
              <c:f>GRAFICOS!$J$41:$J$50</c:f>
              <c:numCache>
                <c:formatCode>#,##0.00</c:formatCode>
                <c:ptCount val="10"/>
                <c:pt idx="0">
                  <c:v>68362915.560000002</c:v>
                </c:pt>
                <c:pt idx="1">
                  <c:v>60351294.960000001</c:v>
                </c:pt>
                <c:pt idx="2">
                  <c:v>26499378.18</c:v>
                </c:pt>
                <c:pt idx="3" formatCode="#,##0.00;\(#,##0.00\)">
                  <c:v>12985897.92</c:v>
                </c:pt>
                <c:pt idx="4" formatCode="_(* #,##0.00_);_(* \(#,##0.00\);_(* &quot;-&quot;??_);_(@_)">
                  <c:v>624265.38</c:v>
                </c:pt>
                <c:pt idx="5" formatCode="_(* #,##0.00_);_(* \(#,##0.00\);_(* &quot;-&quot;??_);_(@_)">
                  <c:v>8438769.4600000009</c:v>
                </c:pt>
                <c:pt idx="6" formatCode="_(* #,##0.00_);_(* \(#,##0.00\);_(* &quot;-&quot;??_);_(@_)">
                  <c:v>18196366.59</c:v>
                </c:pt>
                <c:pt idx="7" formatCode="_(* #,##0.00_);_(* \(#,##0.00\);_(* &quot;-&quot;??_);_(@_)">
                  <c:v>1067983.47</c:v>
                </c:pt>
                <c:pt idx="8" formatCode="_(* #,##0.00_);_(* \(#,##0.00\);_(* &quot;-&quot;??_);_(@_)">
                  <c:v>263644.81</c:v>
                </c:pt>
                <c:pt idx="9" formatCode="_(* #,##0.00_);_(* \(#,##0.00\);_(* &quot;-&quot;??_);_(@_)">
                  <c:v>6796415.96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7"/>
        <c:axId val="149168640"/>
        <c:axId val="149169032"/>
      </c:barChart>
      <c:catAx>
        <c:axId val="14916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49169032"/>
        <c:crosses val="autoZero"/>
        <c:auto val="1"/>
        <c:lblAlgn val="ctr"/>
        <c:lblOffset val="100"/>
        <c:noMultiLvlLbl val="0"/>
      </c:catAx>
      <c:valAx>
        <c:axId val="14916903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491686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Gráfico 7 - Despesa</a:t>
            </a:r>
            <a:r>
              <a:rPr lang="en-US" sz="1600" b="1" baseline="0">
                <a:solidFill>
                  <a:schemeClr val="tx1"/>
                </a:solidFill>
              </a:rPr>
              <a:t> Fixada x Realizada</a:t>
            </a:r>
            <a:endParaRPr lang="en-US" sz="16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A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GRAFICOS!$G$72:$H$72</c:f>
              <c:strCache>
                <c:ptCount val="2"/>
                <c:pt idx="0">
                  <c:v>FIXADA 2019</c:v>
                </c:pt>
                <c:pt idx="1">
                  <c:v>EMPENHADA ATÉ 3º QUAD.</c:v>
                </c:pt>
              </c:strCache>
            </c:strRef>
          </c:cat>
          <c:val>
            <c:numRef>
              <c:f>GRAFICOS!$G$73:$H$73</c:f>
              <c:numCache>
                <c:formatCode>#,##0.00</c:formatCode>
                <c:ptCount val="2"/>
                <c:pt idx="0" formatCode="_(* #,##0.00_);_(* \(#,##0.00\);_(* &quot;-&quot;??_);_(@_)">
                  <c:v>349138000</c:v>
                </c:pt>
                <c:pt idx="1">
                  <c:v>301408510.04000002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69816"/>
        <c:axId val="149170208"/>
      </c:barChart>
      <c:catAx>
        <c:axId val="1491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70208"/>
        <c:crosses val="autoZero"/>
        <c:auto val="1"/>
        <c:lblAlgn val="ctr"/>
        <c:lblOffset val="100"/>
        <c:noMultiLvlLbl val="0"/>
      </c:catAx>
      <c:valAx>
        <c:axId val="1491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6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tx1"/>
                </a:solidFill>
              </a:rPr>
              <a:t>Gráfico 8 – Despesa Empenhada</a:t>
            </a:r>
            <a:endParaRPr lang="pt-BR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723170687362617"/>
                  <c:y val="-0.26416276229675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GRAFICOS!$F$97:$F$98</c:f>
              <c:strCache>
                <c:ptCount val="2"/>
                <c:pt idx="0">
                  <c:v>DESPESAS CORRENTES</c:v>
                </c:pt>
                <c:pt idx="1">
                  <c:v>DESPESAS DE CAPITAL</c:v>
                </c:pt>
              </c:strCache>
            </c:strRef>
          </c:cat>
          <c:val>
            <c:numRef>
              <c:f>GRAFICOS!$G$97:$G$98</c:f>
              <c:numCache>
                <c:formatCode>0.00%</c:formatCode>
                <c:ptCount val="2"/>
                <c:pt idx="0">
                  <c:v>0.87560000000000004</c:v>
                </c:pt>
                <c:pt idx="1">
                  <c:v>0.1244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Gráfico 9 - Despesas Correntes Empenhadas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656289555456043"/>
          <c:y val="0.1137892149938534"/>
          <c:w val="0.72823818239381577"/>
          <c:h val="0.866980352728093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397844103247678E-2"/>
                  <c:y val="5.494409222301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5233659856963"/>
                      <c:h val="0.1877439631260246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768576512051294"/>
                  <c:y val="1.0988818444601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9224892566653"/>
                      <c:h val="0.103954222485934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5596766154871431E-2"/>
                  <c:y val="-5.4944092223009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99842903570595"/>
                      <c:h val="0.18774396312602465"/>
                    </c:manualLayout>
                  </c15:layout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GRÁFICOS!$A$104:$A$106</c:f>
              <c:strCache>
                <c:ptCount val="3"/>
                <c:pt idx="0">
                  <c:v>PESSOAL E ENCARGOS</c:v>
                </c:pt>
                <c:pt idx="1">
                  <c:v>JUROS E ENCARGOS DA DÍVIDA</c:v>
                </c:pt>
                <c:pt idx="2">
                  <c:v>OUTRAS DESPESAS CORRENTES</c:v>
                </c:pt>
              </c:strCache>
            </c:strRef>
          </c:cat>
          <c:val>
            <c:numRef>
              <c:f>GRÁFICOS!$B$104:$B$106</c:f>
              <c:numCache>
                <c:formatCode>#,##0.00</c:formatCode>
                <c:ptCount val="3"/>
                <c:pt idx="0">
                  <c:v>142518623.90000001</c:v>
                </c:pt>
                <c:pt idx="1">
                  <c:v>2511241.7799999998</c:v>
                </c:pt>
                <c:pt idx="2">
                  <c:v>118886930.73999999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170992"/>
        <c:axId val="149171384"/>
      </c:barChart>
      <c:catAx>
        <c:axId val="14917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49171384"/>
        <c:crosses val="autoZero"/>
        <c:auto val="1"/>
        <c:lblAlgn val="ctr"/>
        <c:lblOffset val="100"/>
        <c:noMultiLvlLbl val="0"/>
      </c:catAx>
      <c:valAx>
        <c:axId val="14917138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49170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CE10-D8D5-4E8D-BD3D-504BED7CB1B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9245B-C28A-4228-B9CB-321C1DFA8500}">
      <dgm:prSet/>
      <dgm:spPr/>
      <dgm:t>
        <a:bodyPr/>
        <a:lstStyle/>
        <a:p>
          <a:endParaRPr lang="pt-BR"/>
        </a:p>
      </dgm:t>
    </dgm:pt>
    <dgm:pt modelId="{F379A245-3459-42DB-B326-CBC19D4C79EA}" type="parTrans" cxnId="{03ED276D-96CB-469E-B9F6-C6C2FE7E1B87}">
      <dgm:prSet/>
      <dgm:spPr/>
      <dgm:t>
        <a:bodyPr/>
        <a:lstStyle/>
        <a:p>
          <a:endParaRPr lang="pt-BR"/>
        </a:p>
      </dgm:t>
    </dgm:pt>
    <dgm:pt modelId="{BBF0CF8F-FA59-4208-9FF2-CCBA8894EEF5}" type="sibTrans" cxnId="{03ED276D-96CB-469E-B9F6-C6C2FE7E1B87}">
      <dgm:prSet/>
      <dgm:spPr>
        <a:noFill/>
        <a:ln w="82550">
          <a:solidFill>
            <a:srgbClr val="FFC000"/>
          </a:solidFill>
        </a:ln>
      </dgm:spPr>
      <dgm:t>
        <a:bodyPr/>
        <a:lstStyle/>
        <a:p>
          <a:endParaRPr lang="pt-BR"/>
        </a:p>
      </dgm:t>
    </dgm:pt>
    <dgm:pt modelId="{F917A133-DF97-465E-A99E-F5F8B9F60E16}" type="pres">
      <dgm:prSet presAssocID="{2C54CE10-D8D5-4E8D-BD3D-504BED7CB1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BBADB24-57CE-4975-BAFE-CC607A4AA2B3}" type="pres">
      <dgm:prSet presAssocID="{2C54CE10-D8D5-4E8D-BD3D-504BED7CB1BE}" presName="Name1" presStyleCnt="0"/>
      <dgm:spPr/>
    </dgm:pt>
    <dgm:pt modelId="{43B56ACF-9F1B-44DD-988A-BE6C3C2047B0}" type="pres">
      <dgm:prSet presAssocID="{BBF0CF8F-FA59-4208-9FF2-CCBA8894EEF5}" presName="picture_1" presStyleCnt="0"/>
      <dgm:spPr/>
    </dgm:pt>
    <dgm:pt modelId="{69764B94-A3C5-46B8-A041-51966EBB6846}" type="pres">
      <dgm:prSet presAssocID="{BBF0CF8F-FA59-4208-9FF2-CCBA8894EEF5}" presName="pictureRepeatNode" presStyleLbl="alignImgPlace1" presStyleIdx="0" presStyleCnt="1" custScaleX="135992" custScaleY="133333" custLinFactNeighborX="22697" custLinFactNeighborY="2983"/>
      <dgm:spPr/>
      <dgm:t>
        <a:bodyPr/>
        <a:lstStyle/>
        <a:p>
          <a:endParaRPr lang="pt-BR"/>
        </a:p>
      </dgm:t>
    </dgm:pt>
    <dgm:pt modelId="{A9EBA52B-3399-40CF-8B3D-BA36809F0141}" type="pres">
      <dgm:prSet presAssocID="{C249245B-C28A-4228-B9CB-321C1DFA850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ED276D-96CB-469E-B9F6-C6C2FE7E1B87}" srcId="{2C54CE10-D8D5-4E8D-BD3D-504BED7CB1BE}" destId="{C249245B-C28A-4228-B9CB-321C1DFA8500}" srcOrd="0" destOrd="0" parTransId="{F379A245-3459-42DB-B326-CBC19D4C79EA}" sibTransId="{BBF0CF8F-FA59-4208-9FF2-CCBA8894EEF5}"/>
    <dgm:cxn modelId="{F9C4F20F-5FA7-454C-A22C-47A9A06D914B}" type="presOf" srcId="{2C54CE10-D8D5-4E8D-BD3D-504BED7CB1BE}" destId="{F917A133-DF97-465E-A99E-F5F8B9F60E16}" srcOrd="0" destOrd="0" presId="urn:microsoft.com/office/officeart/2008/layout/CircularPictureCallout"/>
    <dgm:cxn modelId="{EA3E2D10-F2F2-493B-917F-7D8C711FC6A9}" type="presOf" srcId="{BBF0CF8F-FA59-4208-9FF2-CCBA8894EEF5}" destId="{69764B94-A3C5-46B8-A041-51966EBB6846}" srcOrd="0" destOrd="0" presId="urn:microsoft.com/office/officeart/2008/layout/CircularPictureCallout"/>
    <dgm:cxn modelId="{73C7F80D-2C8E-4E3A-972D-FC39C8137856}" type="presOf" srcId="{C249245B-C28A-4228-B9CB-321C1DFA8500}" destId="{A9EBA52B-3399-40CF-8B3D-BA36809F0141}" srcOrd="0" destOrd="0" presId="urn:microsoft.com/office/officeart/2008/layout/CircularPictureCallout"/>
    <dgm:cxn modelId="{B7513395-3FA7-4988-95E4-9EBEFCBB6A2C}" type="presParOf" srcId="{F917A133-DF97-465E-A99E-F5F8B9F60E16}" destId="{ABBADB24-57CE-4975-BAFE-CC607A4AA2B3}" srcOrd="0" destOrd="0" presId="urn:microsoft.com/office/officeart/2008/layout/CircularPictureCallout"/>
    <dgm:cxn modelId="{D57225C8-A543-4201-A2A8-1C2871994B5B}" type="presParOf" srcId="{ABBADB24-57CE-4975-BAFE-CC607A4AA2B3}" destId="{43B56ACF-9F1B-44DD-988A-BE6C3C2047B0}" srcOrd="0" destOrd="0" presId="urn:microsoft.com/office/officeart/2008/layout/CircularPictureCallout"/>
    <dgm:cxn modelId="{8D4F220D-DB80-4123-8990-419838E3CD72}" type="presParOf" srcId="{43B56ACF-9F1B-44DD-988A-BE6C3C2047B0}" destId="{69764B94-A3C5-46B8-A041-51966EBB6846}" srcOrd="0" destOrd="0" presId="urn:microsoft.com/office/officeart/2008/layout/CircularPictureCallout"/>
    <dgm:cxn modelId="{C32A612C-12C7-4570-A070-53C2AD9EDDB1}" type="presParOf" srcId="{ABBADB24-57CE-4975-BAFE-CC607A4AA2B3}" destId="{A9EBA52B-3399-40CF-8B3D-BA36809F014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4D2F8-3092-4626-A927-E8E4805E3F39}" type="doc">
      <dgm:prSet loTypeId="urn:microsoft.com/office/officeart/2005/8/layout/venn3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9FC9B35-343C-48B4-B406-83C2EDA905D3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3200" dirty="0">
            <a:solidFill>
              <a:srgbClr val="C00000"/>
            </a:solidFill>
            <a:latin typeface="+mj-lt"/>
          </a:endParaRPr>
        </a:p>
      </dgm:t>
    </dgm:pt>
    <dgm:pt modelId="{76EF7803-C3EC-48CB-985E-20BDFB5642A3}" type="parTrans" cxnId="{9EBFED89-9095-4195-A78F-15D9520ABE35}">
      <dgm:prSet/>
      <dgm:spPr/>
      <dgm:t>
        <a:bodyPr/>
        <a:lstStyle/>
        <a:p>
          <a:endParaRPr lang="pt-BR"/>
        </a:p>
      </dgm:t>
    </dgm:pt>
    <dgm:pt modelId="{98FE7E08-3B4F-4EA9-A1DF-081800824585}" type="sibTrans" cxnId="{9EBFED89-9095-4195-A78F-15D9520ABE35}">
      <dgm:prSet/>
      <dgm:spPr/>
      <dgm:t>
        <a:bodyPr/>
        <a:lstStyle/>
        <a:p>
          <a:endParaRPr lang="pt-BR"/>
        </a:p>
      </dgm:t>
    </dgm:pt>
    <dgm:pt modelId="{FACF3FEA-0997-4D51-B709-081A4899B20E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3200" dirty="0" smtClean="0">
            <a:latin typeface="+mj-lt"/>
          </a:endParaRPr>
        </a:p>
      </dgm:t>
    </dgm:pt>
    <dgm:pt modelId="{93499DD2-B9B8-4C1C-8135-3E2930A6A737}" type="parTrans" cxnId="{39F60F4A-693C-436B-A38B-DDFE6758D2A3}">
      <dgm:prSet/>
      <dgm:spPr/>
      <dgm:t>
        <a:bodyPr/>
        <a:lstStyle/>
        <a:p>
          <a:endParaRPr lang="pt-BR"/>
        </a:p>
      </dgm:t>
    </dgm:pt>
    <dgm:pt modelId="{F6E9E7B5-3BFB-4FFD-A6A8-DAC612D437C4}" type="sibTrans" cxnId="{39F60F4A-693C-436B-A38B-DDFE6758D2A3}">
      <dgm:prSet/>
      <dgm:spPr/>
      <dgm:t>
        <a:bodyPr/>
        <a:lstStyle/>
        <a:p>
          <a:endParaRPr lang="pt-BR"/>
        </a:p>
      </dgm:t>
    </dgm:pt>
    <dgm:pt modelId="{8940B080-2144-40ED-BC7B-035A10E72339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2000" dirty="0" smtClean="0">
            <a:latin typeface="+mn-lt"/>
          </a:endParaRPr>
        </a:p>
        <a:p>
          <a:endParaRPr lang="pt-BR" sz="2400" dirty="0" smtClean="0">
            <a:latin typeface="+mn-lt"/>
          </a:endParaRPr>
        </a:p>
      </dgm:t>
    </dgm:pt>
    <dgm:pt modelId="{B3E23506-ABEC-4138-B9E8-88D81C136B45}" type="parTrans" cxnId="{3E8CB5E9-F56F-41F0-B913-AB89CC31330E}">
      <dgm:prSet/>
      <dgm:spPr/>
      <dgm:t>
        <a:bodyPr/>
        <a:lstStyle/>
        <a:p>
          <a:endParaRPr lang="pt-BR"/>
        </a:p>
      </dgm:t>
    </dgm:pt>
    <dgm:pt modelId="{1445FF40-BBA7-48A0-8F93-285B3E197ABF}" type="sibTrans" cxnId="{3E8CB5E9-F56F-41F0-B913-AB89CC31330E}">
      <dgm:prSet/>
      <dgm:spPr/>
      <dgm:t>
        <a:bodyPr/>
        <a:lstStyle/>
        <a:p>
          <a:endParaRPr lang="pt-BR"/>
        </a:p>
      </dgm:t>
    </dgm:pt>
    <dgm:pt modelId="{D962DBF1-815D-43D2-9F03-28FCD64F62E1}" type="pres">
      <dgm:prSet presAssocID="{C564D2F8-3092-4626-A927-E8E4805E3F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7F9BAF-76C9-4AEA-B59C-8C5C3A50223D}" type="pres">
      <dgm:prSet presAssocID="{89FC9B35-343C-48B4-B406-83C2EDA905D3}" presName="Name5" presStyleLbl="vennNode1" presStyleIdx="0" presStyleCnt="3" custLinFactNeighborX="-4746" custLinFactNeighborY="12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B338B5-FB1A-41A6-9C0A-25043105CFBB}" type="pres">
      <dgm:prSet presAssocID="{98FE7E08-3B4F-4EA9-A1DF-081800824585}" presName="space" presStyleCnt="0"/>
      <dgm:spPr/>
      <dgm:t>
        <a:bodyPr/>
        <a:lstStyle/>
        <a:p>
          <a:endParaRPr lang="pt-BR"/>
        </a:p>
      </dgm:t>
    </dgm:pt>
    <dgm:pt modelId="{D4F667C5-982E-4C81-8189-A06B4BCB05F5}" type="pres">
      <dgm:prSet presAssocID="{FACF3FEA-0997-4D51-B709-081A4899B20E}" presName="Name5" presStyleLbl="vennNode1" presStyleIdx="1" presStyleCnt="3" custLinFactNeighborX="-16862" custLinFactNeighborY="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6A67E-879A-4C22-BFFD-E28093779567}" type="pres">
      <dgm:prSet presAssocID="{F6E9E7B5-3BFB-4FFD-A6A8-DAC612D437C4}" presName="space" presStyleCnt="0"/>
      <dgm:spPr/>
      <dgm:t>
        <a:bodyPr/>
        <a:lstStyle/>
        <a:p>
          <a:endParaRPr lang="pt-BR"/>
        </a:p>
      </dgm:t>
    </dgm:pt>
    <dgm:pt modelId="{B42CC7DA-6E35-423A-BAC0-95C3E63C2C7D}" type="pres">
      <dgm:prSet presAssocID="{8940B080-2144-40ED-BC7B-035A10E7233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31E492-CD0F-4007-B70C-F8D447258A2C}" type="presOf" srcId="{FACF3FEA-0997-4D51-B709-081A4899B20E}" destId="{D4F667C5-982E-4C81-8189-A06B4BCB05F5}" srcOrd="0" destOrd="0" presId="urn:microsoft.com/office/officeart/2005/8/layout/venn3"/>
    <dgm:cxn modelId="{E2B34F11-4DCC-449B-A0A8-109590016E3F}" type="presOf" srcId="{C564D2F8-3092-4626-A927-E8E4805E3F39}" destId="{D962DBF1-815D-43D2-9F03-28FCD64F62E1}" srcOrd="0" destOrd="0" presId="urn:microsoft.com/office/officeart/2005/8/layout/venn3"/>
    <dgm:cxn modelId="{3E8CB5E9-F56F-41F0-B913-AB89CC31330E}" srcId="{C564D2F8-3092-4626-A927-E8E4805E3F39}" destId="{8940B080-2144-40ED-BC7B-035A10E72339}" srcOrd="2" destOrd="0" parTransId="{B3E23506-ABEC-4138-B9E8-88D81C136B45}" sibTransId="{1445FF40-BBA7-48A0-8F93-285B3E197ABF}"/>
    <dgm:cxn modelId="{C953DFF9-A605-42EC-9014-DD09FEBC944F}" type="presOf" srcId="{8940B080-2144-40ED-BC7B-035A10E72339}" destId="{B42CC7DA-6E35-423A-BAC0-95C3E63C2C7D}" srcOrd="0" destOrd="0" presId="urn:microsoft.com/office/officeart/2005/8/layout/venn3"/>
    <dgm:cxn modelId="{39F60F4A-693C-436B-A38B-DDFE6758D2A3}" srcId="{C564D2F8-3092-4626-A927-E8E4805E3F39}" destId="{FACF3FEA-0997-4D51-B709-081A4899B20E}" srcOrd="1" destOrd="0" parTransId="{93499DD2-B9B8-4C1C-8135-3E2930A6A737}" sibTransId="{F6E9E7B5-3BFB-4FFD-A6A8-DAC612D437C4}"/>
    <dgm:cxn modelId="{9EBFED89-9095-4195-A78F-15D9520ABE35}" srcId="{C564D2F8-3092-4626-A927-E8E4805E3F39}" destId="{89FC9B35-343C-48B4-B406-83C2EDA905D3}" srcOrd="0" destOrd="0" parTransId="{76EF7803-C3EC-48CB-985E-20BDFB5642A3}" sibTransId="{98FE7E08-3B4F-4EA9-A1DF-081800824585}"/>
    <dgm:cxn modelId="{B3FBE74E-04C7-43AE-9094-BB5A570B1664}" type="presOf" srcId="{89FC9B35-343C-48B4-B406-83C2EDA905D3}" destId="{DC7F9BAF-76C9-4AEA-B59C-8C5C3A50223D}" srcOrd="0" destOrd="0" presId="urn:microsoft.com/office/officeart/2005/8/layout/venn3"/>
    <dgm:cxn modelId="{F748FBCD-13FD-4C05-B7C6-9DA5396EE611}" type="presParOf" srcId="{D962DBF1-815D-43D2-9F03-28FCD64F62E1}" destId="{DC7F9BAF-76C9-4AEA-B59C-8C5C3A50223D}" srcOrd="0" destOrd="0" presId="urn:microsoft.com/office/officeart/2005/8/layout/venn3"/>
    <dgm:cxn modelId="{B3CCEDDD-FF94-49A6-B1BB-30F12EF9257D}" type="presParOf" srcId="{D962DBF1-815D-43D2-9F03-28FCD64F62E1}" destId="{E9B338B5-FB1A-41A6-9C0A-25043105CFBB}" srcOrd="1" destOrd="0" presId="urn:microsoft.com/office/officeart/2005/8/layout/venn3"/>
    <dgm:cxn modelId="{578729DF-7301-4E5A-BB83-A671B45EB6A2}" type="presParOf" srcId="{D962DBF1-815D-43D2-9F03-28FCD64F62E1}" destId="{D4F667C5-982E-4C81-8189-A06B4BCB05F5}" srcOrd="2" destOrd="0" presId="urn:microsoft.com/office/officeart/2005/8/layout/venn3"/>
    <dgm:cxn modelId="{DBF5B081-BBA5-448C-8AC6-0047568EB74B}" type="presParOf" srcId="{D962DBF1-815D-43D2-9F03-28FCD64F62E1}" destId="{4B16A67E-879A-4C22-BFFD-E28093779567}" srcOrd="3" destOrd="0" presId="urn:microsoft.com/office/officeart/2005/8/layout/venn3"/>
    <dgm:cxn modelId="{521EB246-DD1E-440C-8B76-91D5AD6A3A1F}" type="presParOf" srcId="{D962DBF1-815D-43D2-9F03-28FCD64F62E1}" destId="{B42CC7DA-6E35-423A-BAC0-95C3E63C2C7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5F3AD-FFF8-4F30-9A92-5FDC19D07CB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6DFA9A-F70E-4065-9F94-8B7531C9402F}">
      <dgm:prSet/>
      <dgm:spPr/>
      <dgm:t>
        <a:bodyPr/>
        <a:lstStyle/>
        <a:p>
          <a:endParaRPr lang="pt-BR" dirty="0"/>
        </a:p>
      </dgm:t>
    </dgm:pt>
    <dgm:pt modelId="{48532E74-16D1-4361-AD5A-7E8D0533C7D7}" type="parTrans" cxnId="{8C08A17B-9C7E-455C-B2E5-1A4B4A1EC508}">
      <dgm:prSet/>
      <dgm:spPr/>
      <dgm:t>
        <a:bodyPr/>
        <a:lstStyle/>
        <a:p>
          <a:endParaRPr lang="pt-BR"/>
        </a:p>
      </dgm:t>
    </dgm:pt>
    <dgm:pt modelId="{A956B5A5-D870-4BED-9049-A178953DBC5C}" type="sibTrans" cxnId="{8C08A17B-9C7E-455C-B2E5-1A4B4A1EC508}">
      <dgm:prSet/>
      <dgm:spPr>
        <a:noFill/>
        <a:ln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2AAADFBB-49CD-4CF3-8E3E-F6A9A73EE9C9}">
      <dgm:prSet phldrT="[Texto]" phldr="1"/>
      <dgm:spPr/>
      <dgm:t>
        <a:bodyPr/>
        <a:lstStyle/>
        <a:p>
          <a:endParaRPr lang="pt-BR" dirty="0"/>
        </a:p>
      </dgm:t>
    </dgm:pt>
    <dgm:pt modelId="{77C308DE-92E3-4D85-BC74-A4F01455E9EC}" type="sibTrans" cxnId="{E1CA9739-F41A-4CAB-9585-5C8A6A89C366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081F6AD2-598A-465A-91CB-9EB51B27D561}" type="parTrans" cxnId="{E1CA9739-F41A-4CAB-9585-5C8A6A89C366}">
      <dgm:prSet/>
      <dgm:spPr/>
      <dgm:t>
        <a:bodyPr/>
        <a:lstStyle/>
        <a:p>
          <a:endParaRPr lang="pt-BR"/>
        </a:p>
      </dgm:t>
    </dgm:pt>
    <dgm:pt modelId="{FB6018DD-5CC2-43DD-921F-217707048661}">
      <dgm:prSet phldrT="[Texto]" phldr="1"/>
      <dgm:spPr/>
      <dgm:t>
        <a:bodyPr/>
        <a:lstStyle/>
        <a:p>
          <a:endParaRPr lang="pt-BR" dirty="0"/>
        </a:p>
      </dgm:t>
    </dgm:pt>
    <dgm:pt modelId="{C726951E-B20E-4D68-89E2-B651AF9B78A3}" type="sibTrans" cxnId="{0EC355A0-9435-4D0F-975B-D8452FAE5A9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3BF2180-0ABC-46B0-90C4-7DF029C6AAFE}" type="parTrans" cxnId="{0EC355A0-9435-4D0F-975B-D8452FAE5A97}">
      <dgm:prSet/>
      <dgm:spPr/>
      <dgm:t>
        <a:bodyPr/>
        <a:lstStyle/>
        <a:p>
          <a:endParaRPr lang="pt-BR"/>
        </a:p>
      </dgm:t>
    </dgm:pt>
    <dgm:pt modelId="{FCC66EBC-86D3-4D67-86BD-2E7CEAA7861E}">
      <dgm:prSet phldrT="[Texto]" phldr="1"/>
      <dgm:spPr/>
      <dgm:t>
        <a:bodyPr/>
        <a:lstStyle/>
        <a:p>
          <a:endParaRPr lang="pt-BR" dirty="0"/>
        </a:p>
      </dgm:t>
    </dgm:pt>
    <dgm:pt modelId="{5195405D-41C8-4BF7-8E54-C429F182D341}" type="sibTrans" cxnId="{BF29E2B3-AF45-463B-9403-1C53F58D46CB}">
      <dgm:prSet/>
      <dgm:spPr>
        <a:solidFill>
          <a:schemeClr val="tx2"/>
        </a:solidFill>
      </dgm:spPr>
      <dgm:t>
        <a:bodyPr/>
        <a:lstStyle/>
        <a:p>
          <a:endParaRPr lang="pt-BR"/>
        </a:p>
      </dgm:t>
    </dgm:pt>
    <dgm:pt modelId="{8EA8EEA0-A073-4174-94A5-23C7CA84A52D}" type="parTrans" cxnId="{BF29E2B3-AF45-463B-9403-1C53F58D46CB}">
      <dgm:prSet/>
      <dgm:spPr/>
      <dgm:t>
        <a:bodyPr/>
        <a:lstStyle/>
        <a:p>
          <a:endParaRPr lang="pt-BR"/>
        </a:p>
      </dgm:t>
    </dgm:pt>
    <dgm:pt modelId="{D2E34A33-0213-4247-862E-1A5BF798786A}" type="pres">
      <dgm:prSet presAssocID="{6175F3AD-FFF8-4F30-9A92-5FDC19D07C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B97ECFA-A09B-4D44-A2C4-B0F45D78FF34}" type="pres">
      <dgm:prSet presAssocID="{6175F3AD-FFF8-4F30-9A92-5FDC19D07CB7}" presName="Name1" presStyleCnt="0"/>
      <dgm:spPr/>
    </dgm:pt>
    <dgm:pt modelId="{C26E8D8A-4E05-47C1-91B7-CA7DC4E1EF69}" type="pres">
      <dgm:prSet presAssocID="{A956B5A5-D870-4BED-9049-A178953DBC5C}" presName="picture_1" presStyleCnt="0"/>
      <dgm:spPr/>
    </dgm:pt>
    <dgm:pt modelId="{4265E81F-4B10-455C-88D7-63043088528C}" type="pres">
      <dgm:prSet presAssocID="{A956B5A5-D870-4BED-9049-A178953DBC5C}" presName="pictureRepeatNode" presStyleLbl="alignImgPlace1" presStyleIdx="0" presStyleCnt="4" custLinFactNeighborX="-21704" custLinFactNeighborY="1458"/>
      <dgm:spPr/>
      <dgm:t>
        <a:bodyPr/>
        <a:lstStyle/>
        <a:p>
          <a:endParaRPr lang="pt-BR"/>
        </a:p>
      </dgm:t>
    </dgm:pt>
    <dgm:pt modelId="{BF7D63F2-41D0-40A0-B2B0-9A9796C76761}" type="pres">
      <dgm:prSet presAssocID="{6F6DFA9A-F70E-4065-9F94-8B7531C9402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DAC4C-9CB2-4879-9235-CCB5B6B8ECCE}" type="pres">
      <dgm:prSet presAssocID="{C726951E-B20E-4D68-89E2-B651AF9B78A3}" presName="picture_2" presStyleCnt="0"/>
      <dgm:spPr/>
    </dgm:pt>
    <dgm:pt modelId="{1EDBB722-1A8D-4FBD-9194-966AFC649068}" type="pres">
      <dgm:prSet presAssocID="{C726951E-B20E-4D68-89E2-B651AF9B78A3}" presName="pictureRepeatNode" presStyleLbl="alignImgPlace1" presStyleIdx="1" presStyleCnt="4"/>
      <dgm:spPr/>
      <dgm:t>
        <a:bodyPr/>
        <a:lstStyle/>
        <a:p>
          <a:endParaRPr lang="pt-BR"/>
        </a:p>
      </dgm:t>
    </dgm:pt>
    <dgm:pt modelId="{E9368116-8748-47A1-81CF-635DC4B08AFB}" type="pres">
      <dgm:prSet presAssocID="{FB6018DD-5CC2-43DD-921F-217707048661}" presName="line_2" presStyleLbl="parChTrans1D1" presStyleIdx="0" presStyleCnt="3"/>
      <dgm:spPr>
        <a:ln>
          <a:solidFill>
            <a:schemeClr val="bg1"/>
          </a:solidFill>
        </a:ln>
      </dgm:spPr>
    </dgm:pt>
    <dgm:pt modelId="{BD5296AB-F432-4629-9420-F025CC7BAC86}" type="pres">
      <dgm:prSet presAssocID="{FB6018DD-5CC2-43DD-921F-217707048661}" presName="textparent_2" presStyleLbl="node1" presStyleIdx="0" presStyleCnt="0"/>
      <dgm:spPr/>
    </dgm:pt>
    <dgm:pt modelId="{4F4DB7E5-A973-4F5F-A705-7AAE97FEF9D1}" type="pres">
      <dgm:prSet presAssocID="{FB6018DD-5CC2-43DD-921F-217707048661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00B06-92C8-41F2-8B99-43D80FE24FED}" type="pres">
      <dgm:prSet presAssocID="{5195405D-41C8-4BF7-8E54-C429F182D341}" presName="picture_3" presStyleCnt="0"/>
      <dgm:spPr/>
    </dgm:pt>
    <dgm:pt modelId="{FDAD178A-0DEF-4813-9FEB-D22D4DFD277A}" type="pres">
      <dgm:prSet presAssocID="{5195405D-41C8-4BF7-8E54-C429F182D341}" presName="pictureRepeatNode" presStyleLbl="alignImgPlace1" presStyleIdx="2" presStyleCnt="4" custLinFactNeighborX="-26413" custLinFactNeighborY="4860"/>
      <dgm:spPr/>
      <dgm:t>
        <a:bodyPr/>
        <a:lstStyle/>
        <a:p>
          <a:endParaRPr lang="pt-BR"/>
        </a:p>
      </dgm:t>
    </dgm:pt>
    <dgm:pt modelId="{2D823E8D-A80F-4538-B813-CA94B865FFFC}" type="pres">
      <dgm:prSet presAssocID="{FCC66EBC-86D3-4D67-86BD-2E7CEAA7861E}" presName="line_3" presStyleLbl="parChTrans1D1" presStyleIdx="1" presStyleCnt="3"/>
      <dgm:spPr>
        <a:ln>
          <a:solidFill>
            <a:schemeClr val="bg1"/>
          </a:solidFill>
        </a:ln>
      </dgm:spPr>
    </dgm:pt>
    <dgm:pt modelId="{F5C96733-63BA-439E-B336-9A8DB17BF9C7}" type="pres">
      <dgm:prSet presAssocID="{FCC66EBC-86D3-4D67-86BD-2E7CEAA7861E}" presName="textparent_3" presStyleLbl="node1" presStyleIdx="0" presStyleCnt="0"/>
      <dgm:spPr/>
    </dgm:pt>
    <dgm:pt modelId="{06E5D23A-1E95-4879-A603-20E37D6C4F8F}" type="pres">
      <dgm:prSet presAssocID="{FCC66EBC-86D3-4D67-86BD-2E7CEAA7861E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399071-2B56-4F14-9FAB-21F36690EC6D}" type="pres">
      <dgm:prSet presAssocID="{77C308DE-92E3-4D85-BC74-A4F01455E9EC}" presName="picture_4" presStyleCnt="0"/>
      <dgm:spPr/>
    </dgm:pt>
    <dgm:pt modelId="{8AF9DBCE-D90E-4BBF-A206-20DFC90CB470}" type="pres">
      <dgm:prSet presAssocID="{77C308DE-92E3-4D85-BC74-A4F01455E9EC}" presName="pictureRepeatNode" presStyleLbl="alignImgPlace1" presStyleIdx="3" presStyleCnt="4"/>
      <dgm:spPr/>
      <dgm:t>
        <a:bodyPr/>
        <a:lstStyle/>
        <a:p>
          <a:endParaRPr lang="pt-BR"/>
        </a:p>
      </dgm:t>
    </dgm:pt>
    <dgm:pt modelId="{47282EC2-F582-4351-865B-6894864C8D33}" type="pres">
      <dgm:prSet presAssocID="{2AAADFBB-49CD-4CF3-8E3E-F6A9A73EE9C9}" presName="line_4" presStyleLbl="parChTrans1D1" presStyleIdx="2" presStyleCnt="3"/>
      <dgm:spPr>
        <a:ln>
          <a:noFill/>
        </a:ln>
      </dgm:spPr>
      <dgm:t>
        <a:bodyPr/>
        <a:lstStyle/>
        <a:p>
          <a:endParaRPr lang="pt-BR"/>
        </a:p>
      </dgm:t>
    </dgm:pt>
    <dgm:pt modelId="{FF78828A-B612-4734-AEA4-A5092DA22342}" type="pres">
      <dgm:prSet presAssocID="{2AAADFBB-49CD-4CF3-8E3E-F6A9A73EE9C9}" presName="textparent_4" presStyleLbl="node1" presStyleIdx="0" presStyleCnt="0"/>
      <dgm:spPr/>
    </dgm:pt>
    <dgm:pt modelId="{0EB33CDE-E0C3-46B6-A890-08188A653245}" type="pres">
      <dgm:prSet presAssocID="{2AAADFBB-49CD-4CF3-8E3E-F6A9A73EE9C9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491761-AC1C-4B77-BB0C-D6DC89293051}" type="presOf" srcId="{FCC66EBC-86D3-4D67-86BD-2E7CEAA7861E}" destId="{06E5D23A-1E95-4879-A603-20E37D6C4F8F}" srcOrd="0" destOrd="0" presId="urn:microsoft.com/office/officeart/2008/layout/CircularPictureCallout"/>
    <dgm:cxn modelId="{B1D5927F-2041-4DAC-8D5C-EE291672A52F}" type="presOf" srcId="{5195405D-41C8-4BF7-8E54-C429F182D341}" destId="{FDAD178A-0DEF-4813-9FEB-D22D4DFD277A}" srcOrd="0" destOrd="0" presId="urn:microsoft.com/office/officeart/2008/layout/CircularPictureCallout"/>
    <dgm:cxn modelId="{8C08A17B-9C7E-455C-B2E5-1A4B4A1EC508}" srcId="{6175F3AD-FFF8-4F30-9A92-5FDC19D07CB7}" destId="{6F6DFA9A-F70E-4065-9F94-8B7531C9402F}" srcOrd="0" destOrd="0" parTransId="{48532E74-16D1-4361-AD5A-7E8D0533C7D7}" sibTransId="{A956B5A5-D870-4BED-9049-A178953DBC5C}"/>
    <dgm:cxn modelId="{075C022C-6AC1-4EC5-99A4-F9D856E9911E}" type="presOf" srcId="{6F6DFA9A-F70E-4065-9F94-8B7531C9402F}" destId="{BF7D63F2-41D0-40A0-B2B0-9A9796C76761}" srcOrd="0" destOrd="0" presId="urn:microsoft.com/office/officeart/2008/layout/CircularPictureCallout"/>
    <dgm:cxn modelId="{E1CA9739-F41A-4CAB-9585-5C8A6A89C366}" srcId="{6175F3AD-FFF8-4F30-9A92-5FDC19D07CB7}" destId="{2AAADFBB-49CD-4CF3-8E3E-F6A9A73EE9C9}" srcOrd="3" destOrd="0" parTransId="{081F6AD2-598A-465A-91CB-9EB51B27D561}" sibTransId="{77C308DE-92E3-4D85-BC74-A4F01455E9EC}"/>
    <dgm:cxn modelId="{0EC355A0-9435-4D0F-975B-D8452FAE5A97}" srcId="{6175F3AD-FFF8-4F30-9A92-5FDC19D07CB7}" destId="{FB6018DD-5CC2-43DD-921F-217707048661}" srcOrd="1" destOrd="0" parTransId="{B3BF2180-0ABC-46B0-90C4-7DF029C6AAFE}" sibTransId="{C726951E-B20E-4D68-89E2-B651AF9B78A3}"/>
    <dgm:cxn modelId="{1CA0E8C7-1917-4FDC-8AFB-5A8DFA2D9777}" type="presOf" srcId="{2AAADFBB-49CD-4CF3-8E3E-F6A9A73EE9C9}" destId="{0EB33CDE-E0C3-46B6-A890-08188A653245}" srcOrd="0" destOrd="0" presId="urn:microsoft.com/office/officeart/2008/layout/CircularPictureCallout"/>
    <dgm:cxn modelId="{D7D5350F-0C5B-4F64-8EB1-EDE7B0DC50B5}" type="presOf" srcId="{6175F3AD-FFF8-4F30-9A92-5FDC19D07CB7}" destId="{D2E34A33-0213-4247-862E-1A5BF798786A}" srcOrd="0" destOrd="0" presId="urn:microsoft.com/office/officeart/2008/layout/CircularPictureCallout"/>
    <dgm:cxn modelId="{8DE79337-F2DF-445B-BE08-CA8B61F68818}" type="presOf" srcId="{C726951E-B20E-4D68-89E2-B651AF9B78A3}" destId="{1EDBB722-1A8D-4FBD-9194-966AFC649068}" srcOrd="0" destOrd="0" presId="urn:microsoft.com/office/officeart/2008/layout/CircularPictureCallout"/>
    <dgm:cxn modelId="{EB5C4CED-6D0A-4BA4-A0E2-4115134B47AB}" type="presOf" srcId="{A956B5A5-D870-4BED-9049-A178953DBC5C}" destId="{4265E81F-4B10-455C-88D7-63043088528C}" srcOrd="0" destOrd="0" presId="urn:microsoft.com/office/officeart/2008/layout/CircularPictureCallout"/>
    <dgm:cxn modelId="{838C78CD-C4A8-4F4C-8FC6-50C99AE89AAF}" type="presOf" srcId="{FB6018DD-5CC2-43DD-921F-217707048661}" destId="{4F4DB7E5-A973-4F5F-A705-7AAE97FEF9D1}" srcOrd="0" destOrd="0" presId="urn:microsoft.com/office/officeart/2008/layout/CircularPictureCallout"/>
    <dgm:cxn modelId="{85D43565-E3D3-48F1-B53C-B6A5789B4537}" type="presOf" srcId="{77C308DE-92E3-4D85-BC74-A4F01455E9EC}" destId="{8AF9DBCE-D90E-4BBF-A206-20DFC90CB470}" srcOrd="0" destOrd="0" presId="urn:microsoft.com/office/officeart/2008/layout/CircularPictureCallout"/>
    <dgm:cxn modelId="{BF29E2B3-AF45-463B-9403-1C53F58D46CB}" srcId="{6175F3AD-FFF8-4F30-9A92-5FDC19D07CB7}" destId="{FCC66EBC-86D3-4D67-86BD-2E7CEAA7861E}" srcOrd="2" destOrd="0" parTransId="{8EA8EEA0-A073-4174-94A5-23C7CA84A52D}" sibTransId="{5195405D-41C8-4BF7-8E54-C429F182D341}"/>
    <dgm:cxn modelId="{215C3BE3-2F97-4F9A-9673-1BE0F4BBB6DD}" type="presParOf" srcId="{D2E34A33-0213-4247-862E-1A5BF798786A}" destId="{2B97ECFA-A09B-4D44-A2C4-B0F45D78FF34}" srcOrd="0" destOrd="0" presId="urn:microsoft.com/office/officeart/2008/layout/CircularPictureCallout"/>
    <dgm:cxn modelId="{4ACE75D8-DE5E-4647-A151-E1A332C4EDEE}" type="presParOf" srcId="{2B97ECFA-A09B-4D44-A2C4-B0F45D78FF34}" destId="{C26E8D8A-4E05-47C1-91B7-CA7DC4E1EF69}" srcOrd="0" destOrd="0" presId="urn:microsoft.com/office/officeart/2008/layout/CircularPictureCallout"/>
    <dgm:cxn modelId="{7837463C-80CE-4133-9C66-795CAC1E49B2}" type="presParOf" srcId="{C26E8D8A-4E05-47C1-91B7-CA7DC4E1EF69}" destId="{4265E81F-4B10-455C-88D7-63043088528C}" srcOrd="0" destOrd="0" presId="urn:microsoft.com/office/officeart/2008/layout/CircularPictureCallout"/>
    <dgm:cxn modelId="{861DE32D-6230-4981-9F45-358362B94B4E}" type="presParOf" srcId="{2B97ECFA-A09B-4D44-A2C4-B0F45D78FF34}" destId="{BF7D63F2-41D0-40A0-B2B0-9A9796C76761}" srcOrd="1" destOrd="0" presId="urn:microsoft.com/office/officeart/2008/layout/CircularPictureCallout"/>
    <dgm:cxn modelId="{6F5B75D3-E5DD-4F31-B95A-C3BC5AB90AC3}" type="presParOf" srcId="{2B97ECFA-A09B-4D44-A2C4-B0F45D78FF34}" destId="{AF5DAC4C-9CB2-4879-9235-CCB5B6B8ECCE}" srcOrd="2" destOrd="0" presId="urn:microsoft.com/office/officeart/2008/layout/CircularPictureCallout"/>
    <dgm:cxn modelId="{08250A1E-021A-48C7-AC5C-17113C4246F8}" type="presParOf" srcId="{AF5DAC4C-9CB2-4879-9235-CCB5B6B8ECCE}" destId="{1EDBB722-1A8D-4FBD-9194-966AFC649068}" srcOrd="0" destOrd="0" presId="urn:microsoft.com/office/officeart/2008/layout/CircularPictureCallout"/>
    <dgm:cxn modelId="{09DF83D3-BBAB-45DB-8144-D3DD8B5EAF2D}" type="presParOf" srcId="{2B97ECFA-A09B-4D44-A2C4-B0F45D78FF34}" destId="{E9368116-8748-47A1-81CF-635DC4B08AFB}" srcOrd="3" destOrd="0" presId="urn:microsoft.com/office/officeart/2008/layout/CircularPictureCallout"/>
    <dgm:cxn modelId="{93F90639-3539-4FEF-98D2-7348A9F372E9}" type="presParOf" srcId="{2B97ECFA-A09B-4D44-A2C4-B0F45D78FF34}" destId="{BD5296AB-F432-4629-9420-F025CC7BAC86}" srcOrd="4" destOrd="0" presId="urn:microsoft.com/office/officeart/2008/layout/CircularPictureCallout"/>
    <dgm:cxn modelId="{570B1211-BCE4-43E6-BDCD-F262AFEF8CB6}" type="presParOf" srcId="{BD5296AB-F432-4629-9420-F025CC7BAC86}" destId="{4F4DB7E5-A973-4F5F-A705-7AAE97FEF9D1}" srcOrd="0" destOrd="0" presId="urn:microsoft.com/office/officeart/2008/layout/CircularPictureCallout"/>
    <dgm:cxn modelId="{300E1247-5515-4C5F-8ED3-DC918CEF3441}" type="presParOf" srcId="{2B97ECFA-A09B-4D44-A2C4-B0F45D78FF34}" destId="{DC300B06-92C8-41F2-8B99-43D80FE24FED}" srcOrd="5" destOrd="0" presId="urn:microsoft.com/office/officeart/2008/layout/CircularPictureCallout"/>
    <dgm:cxn modelId="{BA61B24C-9F2E-48E7-A164-D94CA9C085C2}" type="presParOf" srcId="{DC300B06-92C8-41F2-8B99-43D80FE24FED}" destId="{FDAD178A-0DEF-4813-9FEB-D22D4DFD277A}" srcOrd="0" destOrd="0" presId="urn:microsoft.com/office/officeart/2008/layout/CircularPictureCallout"/>
    <dgm:cxn modelId="{3EA15485-5CE5-40E8-AF42-73F04F0F760B}" type="presParOf" srcId="{2B97ECFA-A09B-4D44-A2C4-B0F45D78FF34}" destId="{2D823E8D-A80F-4538-B813-CA94B865FFFC}" srcOrd="6" destOrd="0" presId="urn:microsoft.com/office/officeart/2008/layout/CircularPictureCallout"/>
    <dgm:cxn modelId="{5AF50A06-580C-4726-B1BB-F009F1323BC5}" type="presParOf" srcId="{2B97ECFA-A09B-4D44-A2C4-B0F45D78FF34}" destId="{F5C96733-63BA-439E-B336-9A8DB17BF9C7}" srcOrd="7" destOrd="0" presId="urn:microsoft.com/office/officeart/2008/layout/CircularPictureCallout"/>
    <dgm:cxn modelId="{DBF510F1-FE93-4FE6-A99B-39CA07AED0ED}" type="presParOf" srcId="{F5C96733-63BA-439E-B336-9A8DB17BF9C7}" destId="{06E5D23A-1E95-4879-A603-20E37D6C4F8F}" srcOrd="0" destOrd="0" presId="urn:microsoft.com/office/officeart/2008/layout/CircularPictureCallout"/>
    <dgm:cxn modelId="{D632F646-7201-4A76-B540-9B3F7874BD0C}" type="presParOf" srcId="{2B97ECFA-A09B-4D44-A2C4-B0F45D78FF34}" destId="{00399071-2B56-4F14-9FAB-21F36690EC6D}" srcOrd="8" destOrd="0" presId="urn:microsoft.com/office/officeart/2008/layout/CircularPictureCallout"/>
    <dgm:cxn modelId="{9844E468-AC2F-42E1-9053-04C0B0C23FD4}" type="presParOf" srcId="{00399071-2B56-4F14-9FAB-21F36690EC6D}" destId="{8AF9DBCE-D90E-4BBF-A206-20DFC90CB470}" srcOrd="0" destOrd="0" presId="urn:microsoft.com/office/officeart/2008/layout/CircularPictureCallout"/>
    <dgm:cxn modelId="{B97DDCFD-A121-455A-8C24-F60765081FCE}" type="presParOf" srcId="{2B97ECFA-A09B-4D44-A2C4-B0F45D78FF34}" destId="{47282EC2-F582-4351-865B-6894864C8D33}" srcOrd="9" destOrd="0" presId="urn:microsoft.com/office/officeart/2008/layout/CircularPictureCallout"/>
    <dgm:cxn modelId="{9843C004-92EA-4E24-835B-B083DFCCC949}" type="presParOf" srcId="{2B97ECFA-A09B-4D44-A2C4-B0F45D78FF34}" destId="{FF78828A-B612-4734-AEA4-A5092DA22342}" srcOrd="10" destOrd="0" presId="urn:microsoft.com/office/officeart/2008/layout/CircularPictureCallout"/>
    <dgm:cxn modelId="{0A170674-E623-46E1-AEFC-A5C1AA1C551C}" type="presParOf" srcId="{FF78828A-B612-4734-AEA4-A5092DA22342}" destId="{0EB33CDE-E0C3-46B6-A890-08188A653245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89D55-8793-4B87-9287-FAFB0C5B0513}" type="doc">
      <dgm:prSet loTypeId="urn:microsoft.com/office/officeart/2005/8/layout/radial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1FF341-EE83-445B-8026-D25CE5F8624C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pt-BR" sz="5700" smtClean="0">
              <a:solidFill>
                <a:srgbClr val="C00000"/>
              </a:solidFill>
            </a:rPr>
            <a:t>88% </a:t>
          </a:r>
          <a:r>
            <a:rPr lang="pt-BR" sz="2800" b="0" smtClean="0">
              <a:solidFill>
                <a:schemeClr val="tx2">
                  <a:lumMod val="50000"/>
                </a:schemeClr>
              </a:solidFill>
              <a:latin typeface="+mn-lt"/>
            </a:rPr>
            <a:t>DA </a:t>
          </a:r>
          <a:r>
            <a:rPr lang="pt-BR" sz="2800" b="0" dirty="0" smtClean="0">
              <a:solidFill>
                <a:schemeClr val="tx2">
                  <a:lumMod val="50000"/>
                </a:schemeClr>
              </a:solidFill>
              <a:latin typeface="+mn-lt"/>
            </a:rPr>
            <a:t>DESPESA TOTAL</a:t>
          </a:r>
        </a:p>
      </dgm:t>
    </dgm:pt>
    <dgm:pt modelId="{F2ABCB80-50A9-4554-8E16-79D9E0B9B42A}" type="parTrans" cxnId="{6F237970-110E-4A55-807D-D4B5D5A56EB3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1525A04C-FD2C-4AF8-837F-96AB2451385C}" type="sibTrans" cxnId="{6F237970-110E-4A55-807D-D4B5D5A56EB3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1A59E033-BDEF-44CA-AC50-9B12F6546491}">
      <dgm:prSet phldrT="[Texto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91% DAS DESPESAS CORRENTES</a:t>
          </a:r>
          <a:endParaRPr lang="pt-BR" sz="2400" dirty="0">
            <a:solidFill>
              <a:schemeClr val="accent3">
                <a:lumMod val="50000"/>
              </a:schemeClr>
            </a:solidFill>
            <a:latin typeface="+mn-lt"/>
          </a:endParaRPr>
        </a:p>
      </dgm:t>
    </dgm:pt>
    <dgm:pt modelId="{2F043AC0-D32A-4B95-8F7C-51AB8B225FB1}" type="parTrans" cxnId="{2E15B8D3-32B4-4FD7-9B2B-6D2B1BD39D5B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AA45CC58-05F2-4069-A422-A0730FE52A1F}" type="sibTrans" cxnId="{2E15B8D3-32B4-4FD7-9B2B-6D2B1BD39D5B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E235F48F-3245-472D-ADA7-925346DCF505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pt-BR" sz="25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71% DAS DESPESAS </a:t>
          </a:r>
          <a:r>
            <a:rPr lang="pt-BR" sz="24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DE</a:t>
          </a:r>
          <a:r>
            <a:rPr lang="pt-BR" sz="25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 </a:t>
          </a:r>
          <a:r>
            <a:rPr lang="pt-BR" sz="24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CAPITAL</a:t>
          </a:r>
          <a:endParaRPr lang="pt-BR" sz="2400" dirty="0">
            <a:solidFill>
              <a:schemeClr val="accent4">
                <a:lumMod val="50000"/>
              </a:schemeClr>
            </a:solidFill>
            <a:latin typeface="+mn-lt"/>
          </a:endParaRPr>
        </a:p>
      </dgm:t>
    </dgm:pt>
    <dgm:pt modelId="{7CF2723B-FE79-42F2-929C-C37FB7107A1F}" type="parTrans" cxnId="{8D442B65-0306-480C-916F-A4F4399983D1}">
      <dgm:prSet/>
      <dgm:spPr/>
      <dgm:t>
        <a:bodyPr/>
        <a:lstStyle/>
        <a:p>
          <a:endParaRPr lang="pt-BR"/>
        </a:p>
      </dgm:t>
    </dgm:pt>
    <dgm:pt modelId="{E7FD12D3-969C-43C5-9A5B-691F10BDE734}" type="sibTrans" cxnId="{8D442B65-0306-480C-916F-A4F4399983D1}">
      <dgm:prSet/>
      <dgm:spPr/>
      <dgm:t>
        <a:bodyPr/>
        <a:lstStyle/>
        <a:p>
          <a:endParaRPr lang="pt-BR"/>
        </a:p>
      </dgm:t>
    </dgm:pt>
    <dgm:pt modelId="{4DCBBC40-B0FB-471F-A150-0A03D945D837}" type="pres">
      <dgm:prSet presAssocID="{5B389D55-8793-4B87-9287-FAFB0C5B05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76F5BF-81AA-4E54-B6B5-2F8A509665E5}" type="pres">
      <dgm:prSet presAssocID="{5B389D55-8793-4B87-9287-FAFB0C5B0513}" presName="radial" presStyleCnt="0">
        <dgm:presLayoutVars>
          <dgm:animLvl val="ctr"/>
        </dgm:presLayoutVars>
      </dgm:prSet>
      <dgm:spPr/>
    </dgm:pt>
    <dgm:pt modelId="{8474A40F-5C6B-4A0E-AE6C-284DCCDBDDA8}" type="pres">
      <dgm:prSet presAssocID="{421FF341-EE83-445B-8026-D25CE5F8624C}" presName="centerShape" presStyleLbl="vennNode1" presStyleIdx="0" presStyleCnt="3" custLinFactNeighborX="-55180" custLinFactNeighborY="-13903"/>
      <dgm:spPr/>
      <dgm:t>
        <a:bodyPr/>
        <a:lstStyle/>
        <a:p>
          <a:endParaRPr lang="pt-BR"/>
        </a:p>
      </dgm:t>
    </dgm:pt>
    <dgm:pt modelId="{2C14C339-EE29-45A8-B42A-58AAF80C3C81}" type="pres">
      <dgm:prSet presAssocID="{1A59E033-BDEF-44CA-AC50-9B12F6546491}" presName="node" presStyleLbl="vennNode1" presStyleIdx="1" presStyleCnt="3" custScaleX="136083" custScaleY="137783" custRadScaleRad="52520" custRadScaleInc="-924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BB4C56-183E-481E-9FD1-66D850086A2A}" type="pres">
      <dgm:prSet presAssocID="{E235F48F-3245-472D-ADA7-925346DCF505}" presName="node" presStyleLbl="vennNode1" presStyleIdx="2" presStyleCnt="3" custScaleX="136083" custScaleY="137783" custRadScaleRad="62475" custRadScaleInc="99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15B8D3-32B4-4FD7-9B2B-6D2B1BD39D5B}" srcId="{421FF341-EE83-445B-8026-D25CE5F8624C}" destId="{1A59E033-BDEF-44CA-AC50-9B12F6546491}" srcOrd="0" destOrd="0" parTransId="{2F043AC0-D32A-4B95-8F7C-51AB8B225FB1}" sibTransId="{AA45CC58-05F2-4069-A422-A0730FE52A1F}"/>
    <dgm:cxn modelId="{74606A97-2C0A-43F7-8CC5-90A40726D191}" type="presOf" srcId="{5B389D55-8793-4B87-9287-FAFB0C5B0513}" destId="{4DCBBC40-B0FB-471F-A150-0A03D945D837}" srcOrd="0" destOrd="0" presId="urn:microsoft.com/office/officeart/2005/8/layout/radial3"/>
    <dgm:cxn modelId="{6F237970-110E-4A55-807D-D4B5D5A56EB3}" srcId="{5B389D55-8793-4B87-9287-FAFB0C5B0513}" destId="{421FF341-EE83-445B-8026-D25CE5F8624C}" srcOrd="0" destOrd="0" parTransId="{F2ABCB80-50A9-4554-8E16-79D9E0B9B42A}" sibTransId="{1525A04C-FD2C-4AF8-837F-96AB2451385C}"/>
    <dgm:cxn modelId="{89B24BC3-FA86-4C3A-A3BE-A253A0C00079}" type="presOf" srcId="{E235F48F-3245-472D-ADA7-925346DCF505}" destId="{ACBB4C56-183E-481E-9FD1-66D850086A2A}" srcOrd="0" destOrd="0" presId="urn:microsoft.com/office/officeart/2005/8/layout/radial3"/>
    <dgm:cxn modelId="{39BD10B5-2C20-45C5-887E-1E07583B93AC}" type="presOf" srcId="{421FF341-EE83-445B-8026-D25CE5F8624C}" destId="{8474A40F-5C6B-4A0E-AE6C-284DCCDBDDA8}" srcOrd="0" destOrd="0" presId="urn:microsoft.com/office/officeart/2005/8/layout/radial3"/>
    <dgm:cxn modelId="{7389002A-DE98-4126-8B24-FECDC59E62C4}" type="presOf" srcId="{1A59E033-BDEF-44CA-AC50-9B12F6546491}" destId="{2C14C339-EE29-45A8-B42A-58AAF80C3C81}" srcOrd="0" destOrd="0" presId="urn:microsoft.com/office/officeart/2005/8/layout/radial3"/>
    <dgm:cxn modelId="{8D442B65-0306-480C-916F-A4F4399983D1}" srcId="{421FF341-EE83-445B-8026-D25CE5F8624C}" destId="{E235F48F-3245-472D-ADA7-925346DCF505}" srcOrd="1" destOrd="0" parTransId="{7CF2723B-FE79-42F2-929C-C37FB7107A1F}" sibTransId="{E7FD12D3-969C-43C5-9A5B-691F10BDE734}"/>
    <dgm:cxn modelId="{B6989EDB-E8FB-4B4E-977E-9BD1A812E443}" type="presParOf" srcId="{4DCBBC40-B0FB-471F-A150-0A03D945D837}" destId="{7976F5BF-81AA-4E54-B6B5-2F8A509665E5}" srcOrd="0" destOrd="0" presId="urn:microsoft.com/office/officeart/2005/8/layout/radial3"/>
    <dgm:cxn modelId="{CD95911C-CC63-492F-ADEB-589A3866E921}" type="presParOf" srcId="{7976F5BF-81AA-4E54-B6B5-2F8A509665E5}" destId="{8474A40F-5C6B-4A0E-AE6C-284DCCDBDDA8}" srcOrd="0" destOrd="0" presId="urn:microsoft.com/office/officeart/2005/8/layout/radial3"/>
    <dgm:cxn modelId="{2516609B-4473-4EBC-8C3F-82E2F4A83EE4}" type="presParOf" srcId="{7976F5BF-81AA-4E54-B6B5-2F8A509665E5}" destId="{2C14C339-EE29-45A8-B42A-58AAF80C3C81}" srcOrd="1" destOrd="0" presId="urn:microsoft.com/office/officeart/2005/8/layout/radial3"/>
    <dgm:cxn modelId="{5A9783D9-371B-4817-A687-919F54B7294E}" type="presParOf" srcId="{7976F5BF-81AA-4E54-B6B5-2F8A509665E5}" destId="{ACBB4C56-183E-481E-9FD1-66D850086A2A}" srcOrd="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DF5452-FE14-49E9-B645-2C65247E0F2E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CFB397BF-9EDE-4F27-89BD-302D3B18EE99}">
      <dgm:prSet phldrT="[Texto]" custT="1"/>
      <dgm:spPr>
        <a:scene3d>
          <a:camera prst="orthographicFront"/>
          <a:lightRig rig="threePt" dir="t"/>
        </a:scene3d>
        <a:sp3d prstMaterial="powder">
          <a:bevelB prst="relaxedInset"/>
        </a:sp3d>
      </dgm:spPr>
      <dgm:t>
        <a:bodyPr/>
        <a:lstStyle/>
        <a:p>
          <a:r>
            <a:rPr lang="pt-BR" sz="4000" dirty="0" smtClean="0">
              <a:latin typeface="+mj-lt"/>
            </a:rPr>
            <a:t>R$ </a:t>
          </a:r>
          <a:r>
            <a:rPr lang="pt-BR" sz="4000" dirty="0" smtClean="0">
              <a:latin typeface="+mj-lt"/>
            </a:rPr>
            <a:t>11.760.000,00– </a:t>
          </a:r>
          <a:r>
            <a:rPr lang="pt-BR" sz="4000" dirty="0" smtClean="0">
              <a:latin typeface="+mj-lt"/>
            </a:rPr>
            <a:t>Câmara Municipal de Campo Largo</a:t>
          </a:r>
          <a:endParaRPr lang="pt-BR" sz="4000" dirty="0">
            <a:latin typeface="+mj-lt"/>
          </a:endParaRPr>
        </a:p>
      </dgm:t>
    </dgm:pt>
    <dgm:pt modelId="{C452C183-6A4D-4224-B5A7-C0E27669D8EC}" type="sibTrans" cxnId="{8F12F37C-EF5A-42C1-96F8-F9B4C4A6C79D}">
      <dgm:prSet/>
      <dgm:spPr/>
      <dgm:t>
        <a:bodyPr/>
        <a:lstStyle/>
        <a:p>
          <a:endParaRPr lang="pt-BR"/>
        </a:p>
      </dgm:t>
    </dgm:pt>
    <dgm:pt modelId="{4F7D1ABA-46AF-4573-BF81-E9EB52D92CF8}" type="parTrans" cxnId="{8F12F37C-EF5A-42C1-96F8-F9B4C4A6C79D}">
      <dgm:prSet/>
      <dgm:spPr/>
      <dgm:t>
        <a:bodyPr/>
        <a:lstStyle/>
        <a:p>
          <a:endParaRPr lang="pt-BR"/>
        </a:p>
      </dgm:t>
    </dgm:pt>
    <dgm:pt modelId="{651B2015-A223-4E8A-81A4-5E714A60A083}">
      <dgm:prSet phldrT="[Texto]" custT="1"/>
      <dgm:spPr/>
      <dgm:t>
        <a:bodyPr/>
        <a:lstStyle/>
        <a:p>
          <a:r>
            <a:rPr lang="pt-BR" sz="4000" dirty="0" smtClean="0">
              <a:latin typeface="+mj-lt"/>
            </a:rPr>
            <a:t>Devolução de 3.677.747,46 em Dez/2019</a:t>
          </a:r>
          <a:endParaRPr lang="pt-BR" sz="4000" dirty="0">
            <a:latin typeface="+mj-lt"/>
          </a:endParaRPr>
        </a:p>
      </dgm:t>
    </dgm:pt>
    <dgm:pt modelId="{71FE7DD4-111D-4D38-B958-F99DAAB48515}" type="sibTrans" cxnId="{AB74F17E-51F3-430D-BEC3-7882E4B441B7}">
      <dgm:prSet/>
      <dgm:spPr/>
      <dgm:t>
        <a:bodyPr/>
        <a:lstStyle/>
        <a:p>
          <a:endParaRPr lang="pt-BR"/>
        </a:p>
      </dgm:t>
    </dgm:pt>
    <dgm:pt modelId="{A6F34BDA-DA98-4845-9D65-BE1BB2317DB9}" type="parTrans" cxnId="{AB74F17E-51F3-430D-BEC3-7882E4B441B7}">
      <dgm:prSet/>
      <dgm:spPr/>
      <dgm:t>
        <a:bodyPr/>
        <a:lstStyle/>
        <a:p>
          <a:endParaRPr lang="pt-BR"/>
        </a:p>
      </dgm:t>
    </dgm:pt>
    <dgm:pt modelId="{1C2229BD-B564-427D-B9CA-17E500795A74}">
      <dgm:prSet phldrT="[Texto]" custT="1"/>
      <dgm:spPr/>
      <dgm:t>
        <a:bodyPr/>
        <a:lstStyle/>
        <a:p>
          <a:endParaRPr lang="pt-BR" sz="4000" dirty="0">
            <a:solidFill>
              <a:schemeClr val="tx1"/>
            </a:solidFill>
            <a:latin typeface="+mj-lt"/>
          </a:endParaRPr>
        </a:p>
      </dgm:t>
    </dgm:pt>
    <dgm:pt modelId="{F6770BCE-EBE4-43E4-9692-52C0FFBC3D7C}" type="sibTrans" cxnId="{9082ECFA-2DDB-45F1-97F6-7D9997F00C50}">
      <dgm:prSet/>
      <dgm:spPr/>
      <dgm:t>
        <a:bodyPr/>
        <a:lstStyle/>
        <a:p>
          <a:endParaRPr lang="pt-BR"/>
        </a:p>
      </dgm:t>
    </dgm:pt>
    <dgm:pt modelId="{C6456502-EBD3-4A44-8ED9-F3969C8F0860}" type="parTrans" cxnId="{9082ECFA-2DDB-45F1-97F6-7D9997F00C50}">
      <dgm:prSet/>
      <dgm:spPr/>
      <dgm:t>
        <a:bodyPr/>
        <a:lstStyle/>
        <a:p>
          <a:endParaRPr lang="pt-BR"/>
        </a:p>
      </dgm:t>
    </dgm:pt>
    <dgm:pt modelId="{C60C3B80-889A-476E-B484-E646EA9C0706}">
      <dgm:prSet phldrT="[Texto]" custT="1"/>
      <dgm:spPr/>
      <dgm:t>
        <a:bodyPr/>
        <a:lstStyle/>
        <a:p>
          <a:r>
            <a:rPr lang="pt-BR" sz="4000" dirty="0" smtClean="0">
              <a:latin typeface="+mj-lt"/>
            </a:rPr>
            <a:t>R$ 680.000,00 - FAPEN</a:t>
          </a:r>
          <a:endParaRPr lang="pt-BR" sz="4000" dirty="0">
            <a:latin typeface="+mj-lt"/>
          </a:endParaRPr>
        </a:p>
      </dgm:t>
    </dgm:pt>
    <dgm:pt modelId="{FCDF476E-91F1-4F1E-AB64-445B6430B2B6}" type="sibTrans" cxnId="{1D3655B5-844D-41E5-8BFC-AE7B305935F9}">
      <dgm:prSet/>
      <dgm:spPr/>
      <dgm:t>
        <a:bodyPr/>
        <a:lstStyle/>
        <a:p>
          <a:endParaRPr lang="pt-BR"/>
        </a:p>
      </dgm:t>
    </dgm:pt>
    <dgm:pt modelId="{2C77F2D8-6701-47DB-8FC8-95C69CE6206B}" type="parTrans" cxnId="{1D3655B5-844D-41E5-8BFC-AE7B305935F9}">
      <dgm:prSet/>
      <dgm:spPr/>
      <dgm:t>
        <a:bodyPr/>
        <a:lstStyle/>
        <a:p>
          <a:endParaRPr lang="pt-BR"/>
        </a:p>
      </dgm:t>
    </dgm:pt>
    <dgm:pt modelId="{69450F73-A2C3-463E-AAF0-D880FA3DDF35}" type="pres">
      <dgm:prSet presAssocID="{91DF5452-FE14-49E9-B645-2C65247E0F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7E4978-EE04-4BA0-B58D-CCC3DD890B8F}" type="pres">
      <dgm:prSet presAssocID="{CFB397BF-9EDE-4F27-89BD-302D3B18EE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9D2A2-A9EE-48D6-83C3-EE52B9185530}" type="pres">
      <dgm:prSet presAssocID="{CFB397BF-9EDE-4F27-89BD-302D3B18EE9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6705E2-C9B0-455F-86F7-7B5FE965CBA7}" type="pres">
      <dgm:prSet presAssocID="{C60C3B80-889A-476E-B484-E646EA9C0706}" presName="parentText" presStyleLbl="node1" presStyleIdx="1" presStyleCnt="2" custLinFactNeighborX="-1607" custLinFactNeighborY="26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8A43E-AC76-4ECF-8AFA-E01ACF3AA6B0}" type="pres">
      <dgm:prSet presAssocID="{C60C3B80-889A-476E-B484-E646EA9C070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3655B5-844D-41E5-8BFC-AE7B305935F9}" srcId="{91DF5452-FE14-49E9-B645-2C65247E0F2E}" destId="{C60C3B80-889A-476E-B484-E646EA9C0706}" srcOrd="1" destOrd="0" parTransId="{2C77F2D8-6701-47DB-8FC8-95C69CE6206B}" sibTransId="{FCDF476E-91F1-4F1E-AB64-445B6430B2B6}"/>
    <dgm:cxn modelId="{D39365B8-9D9E-4B9E-AB6A-BFE14A2EE2AE}" type="presOf" srcId="{C60C3B80-889A-476E-B484-E646EA9C0706}" destId="{116705E2-C9B0-455F-86F7-7B5FE965CBA7}" srcOrd="0" destOrd="0" presId="urn:microsoft.com/office/officeart/2005/8/layout/vList2"/>
    <dgm:cxn modelId="{8791C436-7916-4296-AE41-94FDB1F7F015}" type="presOf" srcId="{1C2229BD-B564-427D-B9CA-17E500795A74}" destId="{5B88A43E-AC76-4ECF-8AFA-E01ACF3AA6B0}" srcOrd="0" destOrd="0" presId="urn:microsoft.com/office/officeart/2005/8/layout/vList2"/>
    <dgm:cxn modelId="{843C7CE4-4C13-47B5-909D-31D1AB30FE03}" type="presOf" srcId="{651B2015-A223-4E8A-81A4-5E714A60A083}" destId="{FE59D2A2-A9EE-48D6-83C3-EE52B9185530}" srcOrd="0" destOrd="0" presId="urn:microsoft.com/office/officeart/2005/8/layout/vList2"/>
    <dgm:cxn modelId="{9082ECFA-2DDB-45F1-97F6-7D9997F00C50}" srcId="{C60C3B80-889A-476E-B484-E646EA9C0706}" destId="{1C2229BD-B564-427D-B9CA-17E500795A74}" srcOrd="0" destOrd="0" parTransId="{C6456502-EBD3-4A44-8ED9-F3969C8F0860}" sibTransId="{F6770BCE-EBE4-43E4-9692-52C0FFBC3D7C}"/>
    <dgm:cxn modelId="{8F12F37C-EF5A-42C1-96F8-F9B4C4A6C79D}" srcId="{91DF5452-FE14-49E9-B645-2C65247E0F2E}" destId="{CFB397BF-9EDE-4F27-89BD-302D3B18EE99}" srcOrd="0" destOrd="0" parTransId="{4F7D1ABA-46AF-4573-BF81-E9EB52D92CF8}" sibTransId="{C452C183-6A4D-4224-B5A7-C0E27669D8EC}"/>
    <dgm:cxn modelId="{7D66C50C-80CF-47DC-A105-7045AB1E26A6}" type="presOf" srcId="{91DF5452-FE14-49E9-B645-2C65247E0F2E}" destId="{69450F73-A2C3-463E-AAF0-D880FA3DDF35}" srcOrd="0" destOrd="0" presId="urn:microsoft.com/office/officeart/2005/8/layout/vList2"/>
    <dgm:cxn modelId="{AB74F17E-51F3-430D-BEC3-7882E4B441B7}" srcId="{CFB397BF-9EDE-4F27-89BD-302D3B18EE99}" destId="{651B2015-A223-4E8A-81A4-5E714A60A083}" srcOrd="0" destOrd="0" parTransId="{A6F34BDA-DA98-4845-9D65-BE1BB2317DB9}" sibTransId="{71FE7DD4-111D-4D38-B958-F99DAAB48515}"/>
    <dgm:cxn modelId="{BFED2CBC-507A-44A3-AF1B-CB4EF568390F}" type="presOf" srcId="{CFB397BF-9EDE-4F27-89BD-302D3B18EE99}" destId="{2E7E4978-EE04-4BA0-B58D-CCC3DD890B8F}" srcOrd="0" destOrd="0" presId="urn:microsoft.com/office/officeart/2005/8/layout/vList2"/>
    <dgm:cxn modelId="{7EB28BEF-C011-4A58-8B2A-9D963D4F1BFE}" type="presParOf" srcId="{69450F73-A2C3-463E-AAF0-D880FA3DDF35}" destId="{2E7E4978-EE04-4BA0-B58D-CCC3DD890B8F}" srcOrd="0" destOrd="0" presId="urn:microsoft.com/office/officeart/2005/8/layout/vList2"/>
    <dgm:cxn modelId="{22EF53D3-7DE9-4B22-8DAD-DB0494705B18}" type="presParOf" srcId="{69450F73-A2C3-463E-AAF0-D880FA3DDF35}" destId="{FE59D2A2-A9EE-48D6-83C3-EE52B9185530}" srcOrd="1" destOrd="0" presId="urn:microsoft.com/office/officeart/2005/8/layout/vList2"/>
    <dgm:cxn modelId="{9E9270B8-1531-47BA-BC96-0E43A1BE9BE5}" type="presParOf" srcId="{69450F73-A2C3-463E-AAF0-D880FA3DDF35}" destId="{116705E2-C9B0-455F-86F7-7B5FE965CBA7}" srcOrd="2" destOrd="0" presId="urn:microsoft.com/office/officeart/2005/8/layout/vList2"/>
    <dgm:cxn modelId="{DB06C70D-AA16-4101-802B-416157E228F9}" type="presParOf" srcId="{69450F73-A2C3-463E-AAF0-D880FA3DDF35}" destId="{5B88A43E-AC76-4ECF-8AFA-E01ACF3AA6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443AFC-B026-49B8-89DC-24274C86701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4004C7-28D2-4EF9-A7F4-DB6B145C1A9D}">
      <dgm:prSet/>
      <dgm:spPr/>
      <dgm:t>
        <a:bodyPr/>
        <a:lstStyle/>
        <a:p>
          <a:endParaRPr lang="pt-BR"/>
        </a:p>
      </dgm:t>
    </dgm:pt>
    <dgm:pt modelId="{278C31D2-19B0-48A1-BEB3-B8F0F6E57875}" type="parTrans" cxnId="{5450B4B0-6A3E-4993-809D-5E4EDB5C9604}">
      <dgm:prSet/>
      <dgm:spPr/>
      <dgm:t>
        <a:bodyPr/>
        <a:lstStyle/>
        <a:p>
          <a:endParaRPr lang="pt-BR"/>
        </a:p>
      </dgm:t>
    </dgm:pt>
    <dgm:pt modelId="{289A6B6B-23CE-44AC-8869-C8373AF0FCE4}" type="sibTrans" cxnId="{5450B4B0-6A3E-4993-809D-5E4EDB5C9604}">
      <dgm:prSet/>
      <dgm:spPr>
        <a:solidFill>
          <a:srgbClr val="FFFFCC">
            <a:alpha val="20000"/>
          </a:srgbClr>
        </a:solidFill>
        <a:ln w="146050">
          <a:solidFill>
            <a:schemeClr val="bg1"/>
          </a:solidFill>
          <a:prstDash val="solid"/>
        </a:ln>
      </dgm:spPr>
      <dgm:t>
        <a:bodyPr/>
        <a:lstStyle/>
        <a:p>
          <a:endParaRPr lang="pt-BR"/>
        </a:p>
      </dgm:t>
    </dgm:pt>
    <dgm:pt modelId="{7BE5CAD1-0317-440B-9104-B62076754A68}">
      <dgm:prSet/>
      <dgm:spPr/>
      <dgm:t>
        <a:bodyPr/>
        <a:lstStyle/>
        <a:p>
          <a:endParaRPr lang="pt-BR"/>
        </a:p>
      </dgm:t>
    </dgm:pt>
    <dgm:pt modelId="{714F0A38-77B2-4B4A-BBCB-EC1EA3C27978}" type="parTrans" cxnId="{0ACE6ACF-B1B7-476F-90DB-D74236BEC344}">
      <dgm:prSet/>
      <dgm:spPr/>
      <dgm:t>
        <a:bodyPr/>
        <a:lstStyle/>
        <a:p>
          <a:endParaRPr lang="pt-BR"/>
        </a:p>
      </dgm:t>
    </dgm:pt>
    <dgm:pt modelId="{BA75906E-A948-4824-B8B6-65158359E8C5}" type="sibTrans" cxnId="{0ACE6ACF-B1B7-476F-90DB-D74236BEC344}">
      <dgm:prSet/>
      <dgm:spPr>
        <a:solidFill>
          <a:schemeClr val="bg1">
            <a:alpha val="0"/>
          </a:schemeClr>
        </a:solidFill>
        <a:ln>
          <a:noFill/>
        </a:ln>
      </dgm:spPr>
      <dgm:t>
        <a:bodyPr/>
        <a:lstStyle/>
        <a:p>
          <a:endParaRPr lang="pt-BR" sz="3200"/>
        </a:p>
      </dgm:t>
    </dgm:pt>
    <dgm:pt modelId="{72EC5CBB-6458-4C2A-963A-7643044F6CDC}" type="pres">
      <dgm:prSet presAssocID="{AC443AFC-B026-49B8-89DC-24274C8670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0111FCC4-B1A0-49EA-9D5A-B0DB585D6165}" type="pres">
      <dgm:prSet presAssocID="{AC443AFC-B026-49B8-89DC-24274C86701A}" presName="Name1" presStyleCnt="0"/>
      <dgm:spPr/>
    </dgm:pt>
    <dgm:pt modelId="{9EBAE72C-8F72-4D12-9E40-CC809779D594}" type="pres">
      <dgm:prSet presAssocID="{289A6B6B-23CE-44AC-8869-C8373AF0FCE4}" presName="picture_1" presStyleCnt="0"/>
      <dgm:spPr/>
    </dgm:pt>
    <dgm:pt modelId="{E0D83C53-29D7-4F41-8432-F4A742D33E2D}" type="pres">
      <dgm:prSet presAssocID="{289A6B6B-23CE-44AC-8869-C8373AF0FCE4}" presName="pictureRepeatNode" presStyleLbl="alignImgPlace1" presStyleIdx="0" presStyleCnt="2" custScaleX="131138" custScaleY="131743" custLinFactNeighborX="22266" custLinFactNeighborY="192"/>
      <dgm:spPr/>
      <dgm:t>
        <a:bodyPr/>
        <a:lstStyle/>
        <a:p>
          <a:endParaRPr lang="pt-BR"/>
        </a:p>
      </dgm:t>
    </dgm:pt>
    <dgm:pt modelId="{A54A247E-BC4E-472C-BF56-FFEB580ACF20}" type="pres">
      <dgm:prSet presAssocID="{824004C7-28D2-4EF9-A7F4-DB6B145C1A9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F2A5B1-4F80-4098-9F01-829553919672}" type="pres">
      <dgm:prSet presAssocID="{BA75906E-A948-4824-B8B6-65158359E8C5}" presName="picture_2" presStyleCnt="0"/>
      <dgm:spPr/>
    </dgm:pt>
    <dgm:pt modelId="{5F027356-A225-499F-8543-97CD7EAF69F0}" type="pres">
      <dgm:prSet presAssocID="{BA75906E-A948-4824-B8B6-65158359E8C5}" presName="pictureRepeatNode" presStyleLbl="alignImgPlace1" presStyleIdx="1" presStyleCnt="2" custLinFactNeighborX="30184" custLinFactNeighborY="-30482"/>
      <dgm:spPr/>
      <dgm:t>
        <a:bodyPr/>
        <a:lstStyle/>
        <a:p>
          <a:endParaRPr lang="pt-BR"/>
        </a:p>
      </dgm:t>
    </dgm:pt>
    <dgm:pt modelId="{3CD45782-D112-4C1C-A0C7-65BA0F8CFBE9}" type="pres">
      <dgm:prSet presAssocID="{7BE5CAD1-0317-440B-9104-B62076754A68}" presName="line_2" presStyleLbl="parChTrans1D1" presStyleIdx="0" presStyleCnt="1" custLinFactY="1404645" custLinFactNeighborX="-44982" custLinFactNeighborY="1500000"/>
      <dgm:spPr>
        <a:ln>
          <a:noFill/>
        </a:ln>
      </dgm:spPr>
    </dgm:pt>
    <dgm:pt modelId="{7BE56A3F-8F43-4593-AA6E-9C60BDBE94E2}" type="pres">
      <dgm:prSet presAssocID="{7BE5CAD1-0317-440B-9104-B62076754A68}" presName="textparent_2" presStyleLbl="node1" presStyleIdx="0" presStyleCnt="0"/>
      <dgm:spPr/>
    </dgm:pt>
    <dgm:pt modelId="{6AB07E15-5DA3-47E1-96DA-A7C8FBAFFF0A}" type="pres">
      <dgm:prSet presAssocID="{7BE5CAD1-0317-440B-9104-B62076754A68}" presName="text_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CD3636-F9D0-4B4F-9F3D-74CA1701564F}" type="presOf" srcId="{BA75906E-A948-4824-B8B6-65158359E8C5}" destId="{5F027356-A225-499F-8543-97CD7EAF69F0}" srcOrd="0" destOrd="0" presId="urn:microsoft.com/office/officeart/2008/layout/CircularPictureCallout"/>
    <dgm:cxn modelId="{0ACE6ACF-B1B7-476F-90DB-D74236BEC344}" srcId="{AC443AFC-B026-49B8-89DC-24274C86701A}" destId="{7BE5CAD1-0317-440B-9104-B62076754A68}" srcOrd="1" destOrd="0" parTransId="{714F0A38-77B2-4B4A-BBCB-EC1EA3C27978}" sibTransId="{BA75906E-A948-4824-B8B6-65158359E8C5}"/>
    <dgm:cxn modelId="{0F7E3F8D-7DC6-472F-8CE0-8473E86804D3}" type="presOf" srcId="{289A6B6B-23CE-44AC-8869-C8373AF0FCE4}" destId="{E0D83C53-29D7-4F41-8432-F4A742D33E2D}" srcOrd="0" destOrd="0" presId="urn:microsoft.com/office/officeart/2008/layout/CircularPictureCallout"/>
    <dgm:cxn modelId="{13291E1B-4500-41C0-B7A9-180024A7CC95}" type="presOf" srcId="{AC443AFC-B026-49B8-89DC-24274C86701A}" destId="{72EC5CBB-6458-4C2A-963A-7643044F6CDC}" srcOrd="0" destOrd="0" presId="urn:microsoft.com/office/officeart/2008/layout/CircularPictureCallout"/>
    <dgm:cxn modelId="{5450B4B0-6A3E-4993-809D-5E4EDB5C9604}" srcId="{AC443AFC-B026-49B8-89DC-24274C86701A}" destId="{824004C7-28D2-4EF9-A7F4-DB6B145C1A9D}" srcOrd="0" destOrd="0" parTransId="{278C31D2-19B0-48A1-BEB3-B8F0F6E57875}" sibTransId="{289A6B6B-23CE-44AC-8869-C8373AF0FCE4}"/>
    <dgm:cxn modelId="{9353D8BD-5E75-4906-BD41-9BC719DFB74F}" type="presOf" srcId="{7BE5CAD1-0317-440B-9104-B62076754A68}" destId="{6AB07E15-5DA3-47E1-96DA-A7C8FBAFFF0A}" srcOrd="0" destOrd="0" presId="urn:microsoft.com/office/officeart/2008/layout/CircularPictureCallout"/>
    <dgm:cxn modelId="{F3B84204-294C-4BEC-A19B-68DADA71D7C1}" type="presOf" srcId="{824004C7-28D2-4EF9-A7F4-DB6B145C1A9D}" destId="{A54A247E-BC4E-472C-BF56-FFEB580ACF20}" srcOrd="0" destOrd="0" presId="urn:microsoft.com/office/officeart/2008/layout/CircularPictureCallout"/>
    <dgm:cxn modelId="{FF4B3401-962C-4D63-810C-BF0C760FC90D}" type="presParOf" srcId="{72EC5CBB-6458-4C2A-963A-7643044F6CDC}" destId="{0111FCC4-B1A0-49EA-9D5A-B0DB585D6165}" srcOrd="0" destOrd="0" presId="urn:microsoft.com/office/officeart/2008/layout/CircularPictureCallout"/>
    <dgm:cxn modelId="{6E453C9D-4B6C-40F6-9EAC-2CFD7ACF0109}" type="presParOf" srcId="{0111FCC4-B1A0-49EA-9D5A-B0DB585D6165}" destId="{9EBAE72C-8F72-4D12-9E40-CC809779D594}" srcOrd="0" destOrd="0" presId="urn:microsoft.com/office/officeart/2008/layout/CircularPictureCallout"/>
    <dgm:cxn modelId="{A4C61220-5124-4566-BBE2-63C8F489A6FA}" type="presParOf" srcId="{9EBAE72C-8F72-4D12-9E40-CC809779D594}" destId="{E0D83C53-29D7-4F41-8432-F4A742D33E2D}" srcOrd="0" destOrd="0" presId="urn:microsoft.com/office/officeart/2008/layout/CircularPictureCallout"/>
    <dgm:cxn modelId="{39F823ED-937F-46C9-BDC8-9FCBE91B1CE5}" type="presParOf" srcId="{0111FCC4-B1A0-49EA-9D5A-B0DB585D6165}" destId="{A54A247E-BC4E-472C-BF56-FFEB580ACF20}" srcOrd="1" destOrd="0" presId="urn:microsoft.com/office/officeart/2008/layout/CircularPictureCallout"/>
    <dgm:cxn modelId="{5F0BC7B6-625B-4EFA-8876-B28D72CA52B5}" type="presParOf" srcId="{0111FCC4-B1A0-49EA-9D5A-B0DB585D6165}" destId="{1AF2A5B1-4F80-4098-9F01-829553919672}" srcOrd="2" destOrd="0" presId="urn:microsoft.com/office/officeart/2008/layout/CircularPictureCallout"/>
    <dgm:cxn modelId="{A028BDE8-0914-43E9-8DA7-E15C34799798}" type="presParOf" srcId="{1AF2A5B1-4F80-4098-9F01-829553919672}" destId="{5F027356-A225-499F-8543-97CD7EAF69F0}" srcOrd="0" destOrd="0" presId="urn:microsoft.com/office/officeart/2008/layout/CircularPictureCallout"/>
    <dgm:cxn modelId="{38DC03D1-71F6-4361-B187-C17BDCD31D51}" type="presParOf" srcId="{0111FCC4-B1A0-49EA-9D5A-B0DB585D6165}" destId="{3CD45782-D112-4C1C-A0C7-65BA0F8CFBE9}" srcOrd="3" destOrd="0" presId="urn:microsoft.com/office/officeart/2008/layout/CircularPictureCallout"/>
    <dgm:cxn modelId="{5983AE88-DA28-44ED-9AC3-D62ED523D270}" type="presParOf" srcId="{0111FCC4-B1A0-49EA-9D5A-B0DB585D6165}" destId="{7BE56A3F-8F43-4593-AA6E-9C60BDBE94E2}" srcOrd="4" destOrd="0" presId="urn:microsoft.com/office/officeart/2008/layout/CircularPictureCallout"/>
    <dgm:cxn modelId="{43FCB3CA-84F7-4207-900D-A659529C5854}" type="presParOf" srcId="{7BE56A3F-8F43-4593-AA6E-9C60BDBE94E2}" destId="{6AB07E15-5DA3-47E1-96DA-A7C8FBAFFF0A}" srcOrd="0" destOrd="0" presId="urn:microsoft.com/office/officeart/2008/layout/CircularPictureCallout"/>
  </dgm:cxnLst>
  <dgm:bg>
    <a:gradFill>
      <a:gsLst>
        <a:gs pos="0">
          <a:schemeClr val="bg2">
            <a:lumMod val="60000"/>
            <a:lumOff val="40000"/>
            <a:alpha val="34000"/>
          </a:schemeClr>
        </a:gs>
        <a:gs pos="100000">
          <a:schemeClr val="bg2">
            <a:tint val="98000"/>
            <a:satMod val="130000"/>
            <a:shade val="90000"/>
            <a:lumMod val="103000"/>
          </a:schemeClr>
        </a:gs>
        <a:gs pos="100000">
          <a:schemeClr val="bg2">
            <a:shade val="63000"/>
            <a:satMod val="12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D81F6-8E69-46C4-9802-C10DC3113636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C996A4-AFCA-4A2E-8D60-5F2FC3659C4C}">
      <dgm:prSet phldrT="[Texto]" custT="1"/>
      <dgm:spPr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t-BR" sz="2800" dirty="0" smtClean="0">
              <a:solidFill>
                <a:schemeClr val="accent6">
                  <a:lumMod val="75000"/>
                </a:schemeClr>
              </a:solidFill>
            </a:rPr>
            <a:t>Receitas</a:t>
          </a:r>
          <a:endParaRPr lang="pt-BR" sz="2800" dirty="0">
            <a:solidFill>
              <a:schemeClr val="accent6">
                <a:lumMod val="75000"/>
              </a:schemeClr>
            </a:solidFill>
          </a:endParaRPr>
        </a:p>
      </dgm:t>
    </dgm:pt>
    <dgm:pt modelId="{90C7221B-DE23-4C08-8400-CD5FC02022D4}" type="parTrans" cxnId="{F6C22B03-4F6E-4195-9B34-A31B83177514}">
      <dgm:prSet/>
      <dgm:spPr/>
      <dgm:t>
        <a:bodyPr/>
        <a:lstStyle/>
        <a:p>
          <a:endParaRPr lang="pt-BR"/>
        </a:p>
      </dgm:t>
    </dgm:pt>
    <dgm:pt modelId="{D569D21A-4926-4DF8-86D2-F530C8BA34FB}" type="sibTrans" cxnId="{F6C22B03-4F6E-4195-9B34-A31B83177514}">
      <dgm:prSet/>
      <dgm:spPr/>
      <dgm:t>
        <a:bodyPr/>
        <a:lstStyle/>
        <a:p>
          <a:endParaRPr lang="pt-BR"/>
        </a:p>
      </dgm:t>
    </dgm:pt>
    <dgm:pt modelId="{C47DE3F5-FB2A-4A91-BEB2-11305561DDD6}">
      <dgm:prSet phldrT="[Texto]" custT="1"/>
      <dgm:spPr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t-BR" sz="2800" dirty="0" smtClean="0">
              <a:solidFill>
                <a:schemeClr val="accent6">
                  <a:lumMod val="75000"/>
                </a:schemeClr>
              </a:solidFill>
            </a:rPr>
            <a:t>Despesas</a:t>
          </a:r>
          <a:endParaRPr lang="pt-BR" sz="2800" dirty="0">
            <a:solidFill>
              <a:schemeClr val="accent6">
                <a:lumMod val="75000"/>
              </a:schemeClr>
            </a:solidFill>
          </a:endParaRPr>
        </a:p>
      </dgm:t>
    </dgm:pt>
    <dgm:pt modelId="{4ECA179B-1BFD-4625-93AE-0B5202CE690A}" type="parTrans" cxnId="{594FFCD6-AD58-4C1F-B90E-D0D8546979C1}">
      <dgm:prSet/>
      <dgm:spPr/>
      <dgm:t>
        <a:bodyPr/>
        <a:lstStyle/>
        <a:p>
          <a:endParaRPr lang="pt-BR"/>
        </a:p>
      </dgm:t>
    </dgm:pt>
    <dgm:pt modelId="{E1A8B2FB-624B-4E23-857C-1EA6F7C0EB3E}" type="sibTrans" cxnId="{594FFCD6-AD58-4C1F-B90E-D0D8546979C1}">
      <dgm:prSet/>
      <dgm:spPr/>
      <dgm:t>
        <a:bodyPr/>
        <a:lstStyle/>
        <a:p>
          <a:endParaRPr lang="pt-BR"/>
        </a:p>
      </dgm:t>
    </dgm:pt>
    <dgm:pt modelId="{F4C2A65E-2097-49E2-985C-00D9A76F65DF}">
      <dgm:prSet/>
      <dgm:spPr/>
      <dgm:t>
        <a:bodyPr/>
        <a:lstStyle/>
        <a:p>
          <a:endParaRPr lang="pt-BR"/>
        </a:p>
      </dgm:t>
    </dgm:pt>
    <dgm:pt modelId="{E06559E3-4E3C-4752-A3FA-9AF00910CA5B}" type="parTrans" cxnId="{6FF97E55-27D6-4E8E-84A1-A17E7709B374}">
      <dgm:prSet/>
      <dgm:spPr/>
      <dgm:t>
        <a:bodyPr/>
        <a:lstStyle/>
        <a:p>
          <a:endParaRPr lang="pt-BR"/>
        </a:p>
      </dgm:t>
    </dgm:pt>
    <dgm:pt modelId="{90793838-6DE8-4563-AE99-88E31A9A6957}" type="sibTrans" cxnId="{6FF97E55-27D6-4E8E-84A1-A17E7709B374}">
      <dgm:prSet/>
      <dgm:spPr/>
      <dgm:t>
        <a:bodyPr/>
        <a:lstStyle/>
        <a:p>
          <a:endParaRPr lang="pt-BR"/>
        </a:p>
      </dgm:t>
    </dgm:pt>
    <dgm:pt modelId="{CE4C786A-2765-4B03-926E-3BCEDEDD875C}">
      <dgm:prSet/>
      <dgm:spPr/>
      <dgm:t>
        <a:bodyPr/>
        <a:lstStyle/>
        <a:p>
          <a:endParaRPr lang="pt-BR"/>
        </a:p>
      </dgm:t>
    </dgm:pt>
    <dgm:pt modelId="{F696E7A8-5F60-4F37-A4C0-E83990CE0C07}" type="parTrans" cxnId="{AF33ED1D-CDD0-4237-AC32-C2B5FB3B2FAC}">
      <dgm:prSet/>
      <dgm:spPr/>
      <dgm:t>
        <a:bodyPr/>
        <a:lstStyle/>
        <a:p>
          <a:endParaRPr lang="pt-BR"/>
        </a:p>
      </dgm:t>
    </dgm:pt>
    <dgm:pt modelId="{297C7E70-B0A2-42D1-9485-0434C3C6E049}" type="sibTrans" cxnId="{AF33ED1D-CDD0-4237-AC32-C2B5FB3B2FAC}">
      <dgm:prSet/>
      <dgm:spPr/>
      <dgm:t>
        <a:bodyPr/>
        <a:lstStyle/>
        <a:p>
          <a:endParaRPr lang="pt-BR"/>
        </a:p>
      </dgm:t>
    </dgm:pt>
    <dgm:pt modelId="{1EE62594-7865-4C58-97B0-0A72756B652E}">
      <dgm:prSet/>
      <dgm:spPr/>
      <dgm:t>
        <a:bodyPr/>
        <a:lstStyle/>
        <a:p>
          <a:endParaRPr lang="pt-BR"/>
        </a:p>
      </dgm:t>
    </dgm:pt>
    <dgm:pt modelId="{E6CF0171-9616-4489-BDB7-9334956923FC}" type="parTrans" cxnId="{BE470380-121E-4F07-BC9A-FE85CE2FC2DE}">
      <dgm:prSet/>
      <dgm:spPr/>
      <dgm:t>
        <a:bodyPr/>
        <a:lstStyle/>
        <a:p>
          <a:endParaRPr lang="pt-BR"/>
        </a:p>
      </dgm:t>
    </dgm:pt>
    <dgm:pt modelId="{48B8E8C3-55AA-4EFE-A424-978E6E46B9F8}" type="sibTrans" cxnId="{BE470380-121E-4F07-BC9A-FE85CE2FC2DE}">
      <dgm:prSet/>
      <dgm:spPr/>
      <dgm:t>
        <a:bodyPr/>
        <a:lstStyle/>
        <a:p>
          <a:endParaRPr lang="pt-BR"/>
        </a:p>
      </dgm:t>
    </dgm:pt>
    <dgm:pt modelId="{4A28DD06-68AB-4069-8D13-3D803750A940}">
      <dgm:prSet/>
      <dgm:spPr/>
      <dgm:t>
        <a:bodyPr/>
        <a:lstStyle/>
        <a:p>
          <a:endParaRPr lang="pt-BR"/>
        </a:p>
      </dgm:t>
    </dgm:pt>
    <dgm:pt modelId="{5772279D-4D3E-4297-A4A5-274E0B834F40}" type="parTrans" cxnId="{FAF18460-2B1D-456F-9D5C-206ABB3CB173}">
      <dgm:prSet/>
      <dgm:spPr/>
      <dgm:t>
        <a:bodyPr/>
        <a:lstStyle/>
        <a:p>
          <a:endParaRPr lang="pt-BR"/>
        </a:p>
      </dgm:t>
    </dgm:pt>
    <dgm:pt modelId="{7196DF46-FB95-468E-9481-837E6984F66B}" type="sibTrans" cxnId="{FAF18460-2B1D-456F-9D5C-206ABB3CB173}">
      <dgm:prSet/>
      <dgm:spPr/>
      <dgm:t>
        <a:bodyPr/>
        <a:lstStyle/>
        <a:p>
          <a:endParaRPr lang="pt-BR"/>
        </a:p>
      </dgm:t>
    </dgm:pt>
    <dgm:pt modelId="{58428037-4923-40CC-A9EB-F1C511DD39B2}" type="pres">
      <dgm:prSet presAssocID="{29ED81F6-8E69-46C4-9802-C10DC31136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81BEEA-7ABF-4090-880A-9AB9B659A475}" type="pres">
      <dgm:prSet presAssocID="{29ED81F6-8E69-46C4-9802-C10DC3113636}" presName="dummyMaxCanvas" presStyleCnt="0"/>
      <dgm:spPr/>
    </dgm:pt>
    <dgm:pt modelId="{FFAF72A0-2E94-4468-8B30-F4C68553B19A}" type="pres">
      <dgm:prSet presAssocID="{29ED81F6-8E69-46C4-9802-C10DC3113636}" presName="parentComposite" presStyleCnt="0"/>
      <dgm:spPr/>
    </dgm:pt>
    <dgm:pt modelId="{F6ADE081-782E-4437-AEB0-EEC788A40F8D}" type="pres">
      <dgm:prSet presAssocID="{29ED81F6-8E69-46C4-9802-C10DC3113636}" presName="parent1" presStyleLbl="alignAccFollowNode1" presStyleIdx="0" presStyleCnt="4" custScaleX="122469" custLinFactNeighborX="-13378" custLinFactNeighborY="40291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A9CCA90E-91A3-4D73-977D-AFF9A5F21317}" type="pres">
      <dgm:prSet presAssocID="{29ED81F6-8E69-46C4-9802-C10DC3113636}" presName="parent2" presStyleLbl="alignAccFollowNode1" presStyleIdx="1" presStyleCnt="4" custScaleX="111797" custScaleY="97955" custLinFactNeighborX="13801" custLinFactNeighborY="40470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0A8509B0-E31B-4B73-9920-7FD1BC6A48C5}" type="pres">
      <dgm:prSet presAssocID="{29ED81F6-8E69-46C4-9802-C10DC3113636}" presName="childrenComposite" presStyleCnt="0"/>
      <dgm:spPr/>
    </dgm:pt>
    <dgm:pt modelId="{371C62C2-1990-4100-BAC1-317F63009558}" type="pres">
      <dgm:prSet presAssocID="{29ED81F6-8E69-46C4-9802-C10DC3113636}" presName="dummyMaxCanvas_ChildArea" presStyleCnt="0"/>
      <dgm:spPr/>
    </dgm:pt>
    <dgm:pt modelId="{8D7FF3E4-D41A-4D2F-825B-B9DC0C9AA69E}" type="pres">
      <dgm:prSet presAssocID="{29ED81F6-8E69-46C4-9802-C10DC3113636}" presName="fulcrum" presStyleLbl="alignAccFollowNode1" presStyleIdx="2" presStyleCnt="4"/>
      <dgm:spPr>
        <a:ln w="25400">
          <a:solidFill>
            <a:schemeClr val="bg1">
              <a:alpha val="90000"/>
            </a:schemeClr>
          </a:solidFill>
        </a:ln>
      </dgm:spPr>
    </dgm:pt>
    <dgm:pt modelId="{436B87C1-BCF3-4960-8550-1B4BF9C262D3}" type="pres">
      <dgm:prSet presAssocID="{29ED81F6-8E69-46C4-9802-C10DC3113636}" presName="balance_00" presStyleLbl="alignAccFollowNode1" presStyleIdx="3" presStyleCnt="4" custAng="21415461" custScaleX="119348" custScaleY="121015" custLinFactNeighborX="-1887" custLinFactNeighborY="4310">
        <dgm:presLayoutVars>
          <dgm:bulletEnabled val="1"/>
        </dgm:presLayoutVars>
      </dgm:prSet>
      <dgm:spPr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FAF18460-2B1D-456F-9D5C-206ABB3CB173}" srcId="{29ED81F6-8E69-46C4-9802-C10DC3113636}" destId="{4A28DD06-68AB-4069-8D13-3D803750A940}" srcOrd="5" destOrd="0" parTransId="{5772279D-4D3E-4297-A4A5-274E0B834F40}" sibTransId="{7196DF46-FB95-468E-9481-837E6984F66B}"/>
    <dgm:cxn modelId="{594FFCD6-AD58-4C1F-B90E-D0D8546979C1}" srcId="{29ED81F6-8E69-46C4-9802-C10DC3113636}" destId="{C47DE3F5-FB2A-4A91-BEB2-11305561DDD6}" srcOrd="1" destOrd="0" parTransId="{4ECA179B-1BFD-4625-93AE-0B5202CE690A}" sibTransId="{E1A8B2FB-624B-4E23-857C-1EA6F7C0EB3E}"/>
    <dgm:cxn modelId="{BE470380-121E-4F07-BC9A-FE85CE2FC2DE}" srcId="{29ED81F6-8E69-46C4-9802-C10DC3113636}" destId="{1EE62594-7865-4C58-97B0-0A72756B652E}" srcOrd="4" destOrd="0" parTransId="{E6CF0171-9616-4489-BDB7-9334956923FC}" sibTransId="{48B8E8C3-55AA-4EFE-A424-978E6E46B9F8}"/>
    <dgm:cxn modelId="{F6C22B03-4F6E-4195-9B34-A31B83177514}" srcId="{29ED81F6-8E69-46C4-9802-C10DC3113636}" destId="{39C996A4-AFCA-4A2E-8D60-5F2FC3659C4C}" srcOrd="0" destOrd="0" parTransId="{90C7221B-DE23-4C08-8400-CD5FC02022D4}" sibTransId="{D569D21A-4926-4DF8-86D2-F530C8BA34FB}"/>
    <dgm:cxn modelId="{1DB0047A-D54A-46C4-8D73-571E451EE773}" type="presOf" srcId="{39C996A4-AFCA-4A2E-8D60-5F2FC3659C4C}" destId="{F6ADE081-782E-4437-AEB0-EEC788A40F8D}" srcOrd="0" destOrd="0" presId="urn:microsoft.com/office/officeart/2005/8/layout/balance1"/>
    <dgm:cxn modelId="{6FF97E55-27D6-4E8E-84A1-A17E7709B374}" srcId="{29ED81F6-8E69-46C4-9802-C10DC3113636}" destId="{F4C2A65E-2097-49E2-985C-00D9A76F65DF}" srcOrd="2" destOrd="0" parTransId="{E06559E3-4E3C-4752-A3FA-9AF00910CA5B}" sibTransId="{90793838-6DE8-4563-AE99-88E31A9A6957}"/>
    <dgm:cxn modelId="{CD6735FA-2D1A-409D-B3B3-96247E52EF88}" type="presOf" srcId="{29ED81F6-8E69-46C4-9802-C10DC3113636}" destId="{58428037-4923-40CC-A9EB-F1C511DD39B2}" srcOrd="0" destOrd="0" presId="urn:microsoft.com/office/officeart/2005/8/layout/balance1"/>
    <dgm:cxn modelId="{6ECFD9B0-A827-4643-858F-AD21E3CA757F}" type="presOf" srcId="{C47DE3F5-FB2A-4A91-BEB2-11305561DDD6}" destId="{A9CCA90E-91A3-4D73-977D-AFF9A5F21317}" srcOrd="0" destOrd="0" presId="urn:microsoft.com/office/officeart/2005/8/layout/balance1"/>
    <dgm:cxn modelId="{AF33ED1D-CDD0-4237-AC32-C2B5FB3B2FAC}" srcId="{29ED81F6-8E69-46C4-9802-C10DC3113636}" destId="{CE4C786A-2765-4B03-926E-3BCEDEDD875C}" srcOrd="3" destOrd="0" parTransId="{F696E7A8-5F60-4F37-A4C0-E83990CE0C07}" sibTransId="{297C7E70-B0A2-42D1-9485-0434C3C6E049}"/>
    <dgm:cxn modelId="{9603B367-D011-40A5-998A-E54743383714}" type="presParOf" srcId="{58428037-4923-40CC-A9EB-F1C511DD39B2}" destId="{E781BEEA-7ABF-4090-880A-9AB9B659A475}" srcOrd="0" destOrd="0" presId="urn:microsoft.com/office/officeart/2005/8/layout/balance1"/>
    <dgm:cxn modelId="{61C60009-5502-4118-B6B2-725BCDE1C9C2}" type="presParOf" srcId="{58428037-4923-40CC-A9EB-F1C511DD39B2}" destId="{FFAF72A0-2E94-4468-8B30-F4C68553B19A}" srcOrd="1" destOrd="0" presId="urn:microsoft.com/office/officeart/2005/8/layout/balance1"/>
    <dgm:cxn modelId="{AD4DD802-ACAE-4665-9DA7-E2D5EFC94CDB}" type="presParOf" srcId="{FFAF72A0-2E94-4468-8B30-F4C68553B19A}" destId="{F6ADE081-782E-4437-AEB0-EEC788A40F8D}" srcOrd="0" destOrd="0" presId="urn:microsoft.com/office/officeart/2005/8/layout/balance1"/>
    <dgm:cxn modelId="{74A5A649-A86A-407C-A401-065FDDEBF2BD}" type="presParOf" srcId="{FFAF72A0-2E94-4468-8B30-F4C68553B19A}" destId="{A9CCA90E-91A3-4D73-977D-AFF9A5F21317}" srcOrd="1" destOrd="0" presId="urn:microsoft.com/office/officeart/2005/8/layout/balance1"/>
    <dgm:cxn modelId="{EB58FF1B-94DF-4543-8B38-3F572CF3FD06}" type="presParOf" srcId="{58428037-4923-40CC-A9EB-F1C511DD39B2}" destId="{0A8509B0-E31B-4B73-9920-7FD1BC6A48C5}" srcOrd="2" destOrd="0" presId="urn:microsoft.com/office/officeart/2005/8/layout/balance1"/>
    <dgm:cxn modelId="{5E0FC096-E270-451E-93CC-C350FA113A48}" type="presParOf" srcId="{0A8509B0-E31B-4B73-9920-7FD1BC6A48C5}" destId="{371C62C2-1990-4100-BAC1-317F63009558}" srcOrd="0" destOrd="0" presId="urn:microsoft.com/office/officeart/2005/8/layout/balance1"/>
    <dgm:cxn modelId="{D013281E-E313-48F4-80E6-F687BD12128B}" type="presParOf" srcId="{0A8509B0-E31B-4B73-9920-7FD1BC6A48C5}" destId="{8D7FF3E4-D41A-4D2F-825B-B9DC0C9AA69E}" srcOrd="1" destOrd="0" presId="urn:microsoft.com/office/officeart/2005/8/layout/balance1"/>
    <dgm:cxn modelId="{644D517D-DC31-421E-9DB2-AD58E3BF4D5B}" type="presParOf" srcId="{0A8509B0-E31B-4B73-9920-7FD1BC6A48C5}" destId="{436B87C1-BCF3-4960-8550-1B4BF9C262D3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E76A07-20C0-4406-B8F9-7C5FE5BC69B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5F9CD0-6473-44A2-8FF2-6AFD4AB90292}">
      <dgm:prSet phldrT="[Texto]" custT="1"/>
      <dgm:spPr/>
      <dgm:t>
        <a:bodyPr/>
        <a:lstStyle/>
        <a:p>
          <a:pPr algn="ctr"/>
          <a:r>
            <a:rPr lang="pt-BR" sz="3200" b="1" dirty="0" smtClean="0">
              <a:solidFill>
                <a:srgbClr val="C00000"/>
              </a:solidFill>
            </a:rPr>
            <a:t>Educação</a:t>
          </a: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204.815.368,58</a:t>
          </a:r>
          <a:endParaRPr lang="pt-BR" sz="2000" dirty="0" smtClean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Total Líquido de Gastos Empenhados  – </a:t>
          </a: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53.586.888,44</a:t>
          </a:r>
          <a:endParaRPr lang="pt-BR" sz="2000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B806AA53-57CB-42C1-AC6D-0CBC9F7088BE}" type="parTrans" cxnId="{D6040B67-C91C-4AB5-B7FE-0E27B581388B}">
      <dgm:prSet/>
      <dgm:spPr/>
      <dgm:t>
        <a:bodyPr/>
        <a:lstStyle/>
        <a:p>
          <a:endParaRPr lang="pt-BR"/>
        </a:p>
      </dgm:t>
    </dgm:pt>
    <dgm:pt modelId="{580EA069-D5D7-4E53-BF53-A57611B2DAD9}" type="sibTrans" cxnId="{D6040B67-C91C-4AB5-B7FE-0E27B581388B}">
      <dgm:prSet/>
      <dgm:spPr/>
      <dgm:t>
        <a:bodyPr/>
        <a:lstStyle/>
        <a:p>
          <a:endParaRPr lang="pt-BR"/>
        </a:p>
      </dgm:t>
    </dgm:pt>
    <dgm:pt modelId="{F522992B-AD99-4042-97D9-89C839768635}">
      <dgm:prSet phldrT="[Texto]" custT="1"/>
      <dgm:spPr/>
      <dgm:t>
        <a:bodyPr/>
        <a:lstStyle/>
        <a:p>
          <a:endParaRPr lang="pt-BR"/>
        </a:p>
      </dgm:t>
    </dgm:pt>
    <dgm:pt modelId="{E0268CF0-85BF-44B9-AA1E-491F2A27FCF0}" type="parTrans" cxnId="{0A598DDD-B96C-451D-A707-54D567814FC5}">
      <dgm:prSet/>
      <dgm:spPr/>
      <dgm:t>
        <a:bodyPr/>
        <a:lstStyle/>
        <a:p>
          <a:endParaRPr lang="pt-BR"/>
        </a:p>
      </dgm:t>
    </dgm:pt>
    <dgm:pt modelId="{927A50B9-946D-416A-A4B9-FC5AB1DE161B}" type="sibTrans" cxnId="{0A598DDD-B96C-451D-A707-54D567814FC5}">
      <dgm:prSet/>
      <dgm:spPr/>
      <dgm:t>
        <a:bodyPr/>
        <a:lstStyle/>
        <a:p>
          <a:endParaRPr lang="pt-BR"/>
        </a:p>
      </dgm:t>
    </dgm:pt>
    <dgm:pt modelId="{DA3AC50B-7E23-42D1-9CAE-E670D53E5E21}">
      <dgm:prSet/>
      <dgm:spPr/>
      <dgm:t>
        <a:bodyPr/>
        <a:lstStyle/>
        <a:p>
          <a:endParaRPr lang="pt-BR"/>
        </a:p>
      </dgm:t>
    </dgm:pt>
    <dgm:pt modelId="{9B4D635D-FF58-4D3F-A6E7-DF21A7DCCA59}" type="parTrans" cxnId="{E97C5B43-D043-4952-A6C0-0F76460025FF}">
      <dgm:prSet/>
      <dgm:spPr/>
      <dgm:t>
        <a:bodyPr/>
        <a:lstStyle/>
        <a:p>
          <a:endParaRPr lang="pt-BR"/>
        </a:p>
      </dgm:t>
    </dgm:pt>
    <dgm:pt modelId="{DE304E0E-2BE5-463B-90E8-679E3D0E5532}" type="sibTrans" cxnId="{E97C5B43-D043-4952-A6C0-0F76460025FF}">
      <dgm:prSet/>
      <dgm:spPr/>
      <dgm:t>
        <a:bodyPr/>
        <a:lstStyle/>
        <a:p>
          <a:endParaRPr lang="pt-BR"/>
        </a:p>
      </dgm:t>
    </dgm:pt>
    <dgm:pt modelId="{63A97CD5-18C3-4678-95BF-14AE4302E679}">
      <dgm:prSet/>
      <dgm:spPr/>
      <dgm:t>
        <a:bodyPr/>
        <a:lstStyle/>
        <a:p>
          <a:endParaRPr lang="pt-BR"/>
        </a:p>
      </dgm:t>
    </dgm:pt>
    <dgm:pt modelId="{491152CC-B66A-4B96-B2F0-841D7BE87D7A}" type="parTrans" cxnId="{70FB06A9-7B7B-48BD-8CB5-7F3B26B15C10}">
      <dgm:prSet/>
      <dgm:spPr/>
      <dgm:t>
        <a:bodyPr/>
        <a:lstStyle/>
        <a:p>
          <a:endParaRPr lang="pt-BR"/>
        </a:p>
      </dgm:t>
    </dgm:pt>
    <dgm:pt modelId="{CDEA7F01-2A79-40DD-B160-DCDA1722F155}" type="sibTrans" cxnId="{70FB06A9-7B7B-48BD-8CB5-7F3B26B15C10}">
      <dgm:prSet/>
      <dgm:spPr/>
      <dgm:t>
        <a:bodyPr/>
        <a:lstStyle/>
        <a:p>
          <a:endParaRPr lang="pt-BR"/>
        </a:p>
      </dgm:t>
    </dgm:pt>
    <dgm:pt modelId="{DBE1CE59-364F-4AFA-AFF0-A3E86FD91DAE}">
      <dgm:prSet/>
      <dgm:spPr/>
      <dgm:t>
        <a:bodyPr/>
        <a:lstStyle/>
        <a:p>
          <a:endParaRPr lang="pt-BR"/>
        </a:p>
      </dgm:t>
    </dgm:pt>
    <dgm:pt modelId="{29D0B5B1-F398-4A5E-91EC-887903A98BCF}" type="parTrans" cxnId="{08BFE90C-24AE-4469-808B-A63671678A52}">
      <dgm:prSet/>
      <dgm:spPr/>
      <dgm:t>
        <a:bodyPr/>
        <a:lstStyle/>
        <a:p>
          <a:endParaRPr lang="pt-BR"/>
        </a:p>
      </dgm:t>
    </dgm:pt>
    <dgm:pt modelId="{EB8EB370-1A9E-46F5-B3DE-F37470566A42}" type="sibTrans" cxnId="{08BFE90C-24AE-4469-808B-A63671678A52}">
      <dgm:prSet/>
      <dgm:spPr/>
      <dgm:t>
        <a:bodyPr/>
        <a:lstStyle/>
        <a:p>
          <a:endParaRPr lang="pt-BR"/>
        </a:p>
      </dgm:t>
    </dgm:pt>
    <dgm:pt modelId="{11FD207E-4314-493F-8B82-AF57F784067E}">
      <dgm:prSet phldrT="[Texto]" custT="1"/>
      <dgm:spPr/>
      <dgm:t>
        <a:bodyPr/>
        <a:lstStyle/>
        <a:p>
          <a:r>
            <a:rPr lang="pt-BR" sz="2900" b="1" dirty="0" smtClean="0">
              <a:solidFill>
                <a:schemeClr val="accent2">
                  <a:lumMod val="75000"/>
                </a:schemeClr>
              </a:solidFill>
            </a:rPr>
            <a:t>         </a:t>
          </a:r>
          <a:r>
            <a:rPr lang="pt-BR" sz="2900" b="1" dirty="0" smtClean="0">
              <a:solidFill>
                <a:srgbClr val="C00000"/>
              </a:solidFill>
            </a:rPr>
            <a:t>Saúde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200.005.425,13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Total Líquido de Gastos Empenhados  – 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48.662.761,05 </a:t>
          </a:r>
          <a:endParaRPr lang="pt-BR" sz="2000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5C19E770-48F7-44CA-8AF9-17EFF401E964}" type="parTrans" cxnId="{76413869-39FF-4DF0-B4F1-5B1E5A9867FD}">
      <dgm:prSet/>
      <dgm:spPr/>
      <dgm:t>
        <a:bodyPr/>
        <a:lstStyle/>
        <a:p>
          <a:endParaRPr lang="pt-BR"/>
        </a:p>
      </dgm:t>
    </dgm:pt>
    <dgm:pt modelId="{DFE000DC-8284-47D3-9AC8-8ADFA66016B1}" type="sibTrans" cxnId="{76413869-39FF-4DF0-B4F1-5B1E5A9867FD}">
      <dgm:prSet/>
      <dgm:spPr/>
      <dgm:t>
        <a:bodyPr/>
        <a:lstStyle/>
        <a:p>
          <a:endParaRPr lang="pt-BR"/>
        </a:p>
      </dgm:t>
    </dgm:pt>
    <dgm:pt modelId="{6F274BF7-4797-43C4-87DF-C476F70BA734}" type="pres">
      <dgm:prSet presAssocID="{B5E76A07-20C0-4406-B8F9-7C5FE5BC69B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88934C-1CEF-4BFE-A9A9-A60ABEF79383}" type="pres">
      <dgm:prSet presAssocID="{B5E76A07-20C0-4406-B8F9-7C5FE5BC69B4}" presName="Background" presStyleLbl="bgImgPlace1" presStyleIdx="0" presStyleCnt="1" custLinFactNeighborX="-1338" custLinFactNeighborY="4377"/>
      <dgm:spPr>
        <a:solidFill>
          <a:schemeClr val="accent6">
            <a:lumMod val="20000"/>
            <a:lumOff val="80000"/>
          </a:schemeClr>
        </a:solidFill>
        <a:ln w="57150" cmpd="sng">
          <a:solidFill>
            <a:schemeClr val="bg1"/>
          </a:solidFill>
        </a:ln>
      </dgm:spPr>
    </dgm:pt>
    <dgm:pt modelId="{C4D260B0-FCD3-4C86-AC63-0AE27B54CC39}" type="pres">
      <dgm:prSet presAssocID="{B5E76A07-20C0-4406-B8F9-7C5FE5BC69B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699E76-9EC0-428A-9509-133743598EE6}" type="pres">
      <dgm:prSet presAssocID="{B5E76A07-20C0-4406-B8F9-7C5FE5BC69B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0833F-74FE-4628-9541-601FE7511461}" type="pres">
      <dgm:prSet presAssocID="{B5E76A07-20C0-4406-B8F9-7C5FE5BC69B4}" presName="Plus" presStyleLbl="alignNode1" presStyleIdx="0" presStyleCnt="2" custLinFactNeighborX="1644" custLinFactNeighborY="-1512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2FB3924C-7623-4597-A28F-378C267D6DC6}" type="pres">
      <dgm:prSet presAssocID="{B5E76A07-20C0-4406-B8F9-7C5FE5BC69B4}" presName="Minus" presStyleLbl="alignNode1" presStyleIdx="1" presStyleCnt="2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4A8049CC-7D0A-416E-801A-EF7E324B7813}" type="pres">
      <dgm:prSet presAssocID="{B5E76A07-20C0-4406-B8F9-7C5FE5BC69B4}" presName="Divider" presStyleLbl="parChTrans1D1" presStyleIdx="0" presStyleCnt="1"/>
      <dgm:spPr/>
    </dgm:pt>
  </dgm:ptLst>
  <dgm:cxnLst>
    <dgm:cxn modelId="{AA649BBA-BD04-4BB7-87D7-009D4FBB8360}" type="presOf" srcId="{285F9CD0-6473-44A2-8FF2-6AFD4AB90292}" destId="{C4D260B0-FCD3-4C86-AC63-0AE27B54CC39}" srcOrd="0" destOrd="0" presId="urn:microsoft.com/office/officeart/2009/3/layout/PlusandMinus"/>
    <dgm:cxn modelId="{E97C5B43-D043-4952-A6C0-0F76460025FF}" srcId="{B5E76A07-20C0-4406-B8F9-7C5FE5BC69B4}" destId="{DA3AC50B-7E23-42D1-9CAE-E670D53E5E21}" srcOrd="3" destOrd="0" parTransId="{9B4D635D-FF58-4D3F-A6E7-DF21A7DCCA59}" sibTransId="{DE304E0E-2BE5-463B-90E8-679E3D0E5532}"/>
    <dgm:cxn modelId="{76413869-39FF-4DF0-B4F1-5B1E5A9867FD}" srcId="{B5E76A07-20C0-4406-B8F9-7C5FE5BC69B4}" destId="{11FD207E-4314-493F-8B82-AF57F784067E}" srcOrd="1" destOrd="0" parTransId="{5C19E770-48F7-44CA-8AF9-17EFF401E964}" sibTransId="{DFE000DC-8284-47D3-9AC8-8ADFA66016B1}"/>
    <dgm:cxn modelId="{70FB06A9-7B7B-48BD-8CB5-7F3B26B15C10}" srcId="{B5E76A07-20C0-4406-B8F9-7C5FE5BC69B4}" destId="{63A97CD5-18C3-4678-95BF-14AE4302E679}" srcOrd="4" destOrd="0" parTransId="{491152CC-B66A-4B96-B2F0-841D7BE87D7A}" sibTransId="{CDEA7F01-2A79-40DD-B160-DCDA1722F155}"/>
    <dgm:cxn modelId="{08BFE90C-24AE-4469-808B-A63671678A52}" srcId="{B5E76A07-20C0-4406-B8F9-7C5FE5BC69B4}" destId="{DBE1CE59-364F-4AFA-AFF0-A3E86FD91DAE}" srcOrd="5" destOrd="0" parTransId="{29D0B5B1-F398-4A5E-91EC-887903A98BCF}" sibTransId="{EB8EB370-1A9E-46F5-B3DE-F37470566A42}"/>
    <dgm:cxn modelId="{9DE53A6C-4A50-4699-BDB1-BCC612478D83}" type="presOf" srcId="{B5E76A07-20C0-4406-B8F9-7C5FE5BC69B4}" destId="{6F274BF7-4797-43C4-87DF-C476F70BA734}" srcOrd="0" destOrd="0" presId="urn:microsoft.com/office/officeart/2009/3/layout/PlusandMinus"/>
    <dgm:cxn modelId="{D6040B67-C91C-4AB5-B7FE-0E27B581388B}" srcId="{B5E76A07-20C0-4406-B8F9-7C5FE5BC69B4}" destId="{285F9CD0-6473-44A2-8FF2-6AFD4AB90292}" srcOrd="0" destOrd="0" parTransId="{B806AA53-57CB-42C1-AC6D-0CBC9F7088BE}" sibTransId="{580EA069-D5D7-4E53-BF53-A57611B2DAD9}"/>
    <dgm:cxn modelId="{93BC345F-77DE-4166-AAEB-88CFA900AA55}" type="presOf" srcId="{11FD207E-4314-493F-8B82-AF57F784067E}" destId="{C3699E76-9EC0-428A-9509-133743598EE6}" srcOrd="0" destOrd="0" presId="urn:microsoft.com/office/officeart/2009/3/layout/PlusandMinus"/>
    <dgm:cxn modelId="{0A598DDD-B96C-451D-A707-54D567814FC5}" srcId="{B5E76A07-20C0-4406-B8F9-7C5FE5BC69B4}" destId="{F522992B-AD99-4042-97D9-89C839768635}" srcOrd="2" destOrd="0" parTransId="{E0268CF0-85BF-44B9-AA1E-491F2A27FCF0}" sibTransId="{927A50B9-946D-416A-A4B9-FC5AB1DE161B}"/>
    <dgm:cxn modelId="{2FCD07F8-A891-4ADF-896B-FFBBE0578EB1}" type="presParOf" srcId="{6F274BF7-4797-43C4-87DF-C476F70BA734}" destId="{5788934C-1CEF-4BFE-A9A9-A60ABEF79383}" srcOrd="0" destOrd="0" presId="urn:microsoft.com/office/officeart/2009/3/layout/PlusandMinus"/>
    <dgm:cxn modelId="{B24C70F0-CC38-4DE5-993C-93E41B91B56E}" type="presParOf" srcId="{6F274BF7-4797-43C4-87DF-C476F70BA734}" destId="{C4D260B0-FCD3-4C86-AC63-0AE27B54CC39}" srcOrd="1" destOrd="0" presId="urn:microsoft.com/office/officeart/2009/3/layout/PlusandMinus"/>
    <dgm:cxn modelId="{C29D33B8-1466-476D-B42C-E67BAC96E2D4}" type="presParOf" srcId="{6F274BF7-4797-43C4-87DF-C476F70BA734}" destId="{C3699E76-9EC0-428A-9509-133743598EE6}" srcOrd="2" destOrd="0" presId="urn:microsoft.com/office/officeart/2009/3/layout/PlusandMinus"/>
    <dgm:cxn modelId="{675C9695-EA8A-459A-9CD0-2CE929EDDA55}" type="presParOf" srcId="{6F274BF7-4797-43C4-87DF-C476F70BA734}" destId="{7170833F-74FE-4628-9541-601FE7511461}" srcOrd="3" destOrd="0" presId="urn:microsoft.com/office/officeart/2009/3/layout/PlusandMinus"/>
    <dgm:cxn modelId="{E956730A-E222-4CFD-A8F5-ED04D7410F42}" type="presParOf" srcId="{6F274BF7-4797-43C4-87DF-C476F70BA734}" destId="{2FB3924C-7623-4597-A28F-378C267D6DC6}" srcOrd="4" destOrd="0" presId="urn:microsoft.com/office/officeart/2009/3/layout/PlusandMinus"/>
    <dgm:cxn modelId="{626DC344-82E4-4A07-BDD0-904BE8735817}" type="presParOf" srcId="{6F274BF7-4797-43C4-87DF-C476F70BA734}" destId="{4A8049CC-7D0A-416E-801A-EF7E324B781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4B94-A3C5-46B8-A041-51966EBB6846}">
      <dsp:nvSpPr>
        <dsp:cNvPr id="0" name=""/>
        <dsp:cNvSpPr/>
      </dsp:nvSpPr>
      <dsp:spPr>
        <a:xfrm>
          <a:off x="2230988" y="369189"/>
          <a:ext cx="5546453" cy="5438005"/>
        </a:xfrm>
        <a:prstGeom prst="ellipse">
          <a:avLst/>
        </a:prstGeom>
        <a:noFill/>
        <a:ln w="825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BA52B-3399-40CF-8B3D-BA36809F0141}">
      <dsp:nvSpPr>
        <dsp:cNvPr id="0" name=""/>
        <dsp:cNvSpPr/>
      </dsp:nvSpPr>
      <dsp:spPr>
        <a:xfrm>
          <a:off x="2773389" y="3092964"/>
          <a:ext cx="2610249" cy="13459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2773389" y="3092964"/>
        <a:ext cx="2610249" cy="1345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9BAF-76C9-4AEA-B59C-8C5C3A50223D}">
      <dsp:nvSpPr>
        <dsp:cNvPr id="0" name=""/>
        <dsp:cNvSpPr/>
      </dsp:nvSpPr>
      <dsp:spPr>
        <a:xfrm>
          <a:off x="0" y="1423438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0640" rIns="17189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>
            <a:solidFill>
              <a:srgbClr val="C00000"/>
            </a:solidFill>
            <a:latin typeface="+mj-lt"/>
          </a:endParaRPr>
        </a:p>
      </dsp:txBody>
      <dsp:txXfrm>
        <a:off x="457412" y="1880850"/>
        <a:ext cx="2208582" cy="2208582"/>
      </dsp:txXfrm>
    </dsp:sp>
    <dsp:sp modelId="{D4F667C5-982E-4C81-8189-A06B4BCB05F5}">
      <dsp:nvSpPr>
        <dsp:cNvPr id="0" name=""/>
        <dsp:cNvSpPr/>
      </dsp:nvSpPr>
      <dsp:spPr>
        <a:xfrm>
          <a:off x="2396963" y="1411101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0640" rIns="17189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>
            <a:latin typeface="+mj-lt"/>
          </a:endParaRPr>
        </a:p>
      </dsp:txBody>
      <dsp:txXfrm>
        <a:off x="2854375" y="1868513"/>
        <a:ext cx="2208582" cy="2208582"/>
      </dsp:txXfrm>
    </dsp:sp>
    <dsp:sp modelId="{B42CC7DA-6E35-423A-BAC0-95C3E63C2C7D}">
      <dsp:nvSpPr>
        <dsp:cNvPr id="0" name=""/>
        <dsp:cNvSpPr/>
      </dsp:nvSpPr>
      <dsp:spPr>
        <a:xfrm>
          <a:off x="5001021" y="1385395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5400" rIns="1718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+mn-lt"/>
          </a:endParaRPr>
        </a:p>
      </dsp:txBody>
      <dsp:txXfrm>
        <a:off x="5458433" y="1842807"/>
        <a:ext cx="2208582" cy="2208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82EC2-F582-4351-865B-6894864C8D33}">
      <dsp:nvSpPr>
        <dsp:cNvPr id="0" name=""/>
        <dsp:cNvSpPr/>
      </dsp:nvSpPr>
      <dsp:spPr>
        <a:xfrm>
          <a:off x="3153120" y="4381684"/>
          <a:ext cx="4828020" cy="0"/>
        </a:xfrm>
        <a:prstGeom prst="lin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3E8D-A80F-4538-B813-CA94B865FFFC}">
      <dsp:nvSpPr>
        <dsp:cNvPr id="0" name=""/>
        <dsp:cNvSpPr/>
      </dsp:nvSpPr>
      <dsp:spPr>
        <a:xfrm>
          <a:off x="3153120" y="2698609"/>
          <a:ext cx="4135555" cy="0"/>
        </a:xfrm>
        <a:prstGeom prst="lin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68116-8748-47A1-81CF-635DC4B08AFB}">
      <dsp:nvSpPr>
        <dsp:cNvPr id="0" name=""/>
        <dsp:cNvSpPr/>
      </dsp:nvSpPr>
      <dsp:spPr>
        <a:xfrm>
          <a:off x="3153120" y="1015534"/>
          <a:ext cx="4828020" cy="0"/>
        </a:xfrm>
        <a:prstGeom prst="lin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5E81F-4B10-455C-88D7-63043088528C}">
      <dsp:nvSpPr>
        <dsp:cNvPr id="0" name=""/>
        <dsp:cNvSpPr/>
      </dsp:nvSpPr>
      <dsp:spPr>
        <a:xfrm>
          <a:off x="0" y="364329"/>
          <a:ext cx="4808785" cy="4808785"/>
        </a:xfrm>
        <a:prstGeom prst="ellipse">
          <a:avLst/>
        </a:pr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D63F2-41D0-40A0-B2B0-9A9796C76761}">
      <dsp:nvSpPr>
        <dsp:cNvPr id="0" name=""/>
        <dsp:cNvSpPr/>
      </dsp:nvSpPr>
      <dsp:spPr>
        <a:xfrm>
          <a:off x="1614309" y="2847681"/>
          <a:ext cx="3077622" cy="15868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1614309" y="2847681"/>
        <a:ext cx="3077622" cy="1586899"/>
      </dsp:txXfrm>
    </dsp:sp>
    <dsp:sp modelId="{1EDBB722-1A8D-4FBD-9194-966AFC649068}">
      <dsp:nvSpPr>
        <dsp:cNvPr id="0" name=""/>
        <dsp:cNvSpPr/>
      </dsp:nvSpPr>
      <dsp:spPr>
        <a:xfrm>
          <a:off x="7259822" y="294216"/>
          <a:ext cx="1442635" cy="1442635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DB7E5-A973-4F5F-A705-7AAE97FEF9D1}">
      <dsp:nvSpPr>
        <dsp:cNvPr id="0" name=""/>
        <dsp:cNvSpPr/>
      </dsp:nvSpPr>
      <dsp:spPr>
        <a:xfrm>
          <a:off x="8702458" y="294216"/>
          <a:ext cx="166383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702458" y="294216"/>
        <a:ext cx="166383" cy="1442635"/>
      </dsp:txXfrm>
    </dsp:sp>
    <dsp:sp modelId="{FDAD178A-0DEF-4813-9FEB-D22D4DFD277A}">
      <dsp:nvSpPr>
        <dsp:cNvPr id="0" name=""/>
        <dsp:cNvSpPr/>
      </dsp:nvSpPr>
      <dsp:spPr>
        <a:xfrm>
          <a:off x="6186314" y="2047403"/>
          <a:ext cx="1442635" cy="1442635"/>
        </a:xfrm>
        <a:prstGeom prst="ellipse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5D23A-1E95-4879-A603-20E37D6C4F8F}">
      <dsp:nvSpPr>
        <dsp:cNvPr id="0" name=""/>
        <dsp:cNvSpPr/>
      </dsp:nvSpPr>
      <dsp:spPr>
        <a:xfrm>
          <a:off x="8009993" y="1977291"/>
          <a:ext cx="235630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009993" y="1977291"/>
        <a:ext cx="235630" cy="1442635"/>
      </dsp:txXfrm>
    </dsp:sp>
    <dsp:sp modelId="{8AF9DBCE-D90E-4BBF-A206-20DFC90CB470}">
      <dsp:nvSpPr>
        <dsp:cNvPr id="0" name=""/>
        <dsp:cNvSpPr/>
      </dsp:nvSpPr>
      <dsp:spPr>
        <a:xfrm>
          <a:off x="7259822" y="3660366"/>
          <a:ext cx="1442635" cy="1442635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33CDE-E0C3-46B6-A890-08188A653245}">
      <dsp:nvSpPr>
        <dsp:cNvPr id="0" name=""/>
        <dsp:cNvSpPr/>
      </dsp:nvSpPr>
      <dsp:spPr>
        <a:xfrm>
          <a:off x="8702458" y="3660366"/>
          <a:ext cx="166383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702458" y="3660366"/>
        <a:ext cx="166383" cy="1442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A40F-5C6B-4A0E-AE6C-284DCCDBDDA8}">
      <dsp:nvSpPr>
        <dsp:cNvPr id="0" name=""/>
        <dsp:cNvSpPr/>
      </dsp:nvSpPr>
      <dsp:spPr>
        <a:xfrm>
          <a:off x="356448" y="707093"/>
          <a:ext cx="3209283" cy="3209283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smtClean="0">
              <a:solidFill>
                <a:srgbClr val="C00000"/>
              </a:solidFill>
            </a:rPr>
            <a:t>88% </a:t>
          </a:r>
          <a:r>
            <a:rPr lang="pt-BR" sz="2800" b="0" kern="1200" smtClean="0">
              <a:solidFill>
                <a:schemeClr val="tx2">
                  <a:lumMod val="50000"/>
                </a:schemeClr>
              </a:solidFill>
              <a:latin typeface="+mn-lt"/>
            </a:rPr>
            <a:t>DA </a:t>
          </a:r>
          <a:r>
            <a:rPr lang="pt-BR" sz="2800" b="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DESPESA TOTAL</a:t>
          </a:r>
        </a:p>
      </dsp:txBody>
      <dsp:txXfrm>
        <a:off x="826437" y="1177082"/>
        <a:ext cx="2269305" cy="2269305"/>
      </dsp:txXfrm>
    </dsp:sp>
    <dsp:sp modelId="{2C14C339-EE29-45A8-B42A-58AAF80C3C81}">
      <dsp:nvSpPr>
        <dsp:cNvPr id="0" name=""/>
        <dsp:cNvSpPr/>
      </dsp:nvSpPr>
      <dsp:spPr>
        <a:xfrm>
          <a:off x="2918187" y="2854420"/>
          <a:ext cx="2183644" cy="2210923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91% DAS DESPESAS CORRENTES</a:t>
          </a:r>
          <a:endParaRPr lang="pt-BR" sz="2400" kern="1200" dirty="0">
            <a:solidFill>
              <a:schemeClr val="accent3">
                <a:lumMod val="50000"/>
              </a:schemeClr>
            </a:solidFill>
            <a:latin typeface="+mn-lt"/>
          </a:endParaRPr>
        </a:p>
      </dsp:txBody>
      <dsp:txXfrm>
        <a:off x="3237974" y="3178202"/>
        <a:ext cx="1544070" cy="1563359"/>
      </dsp:txXfrm>
    </dsp:sp>
    <dsp:sp modelId="{ACBB4C56-183E-481E-9FD1-66D850086A2A}">
      <dsp:nvSpPr>
        <dsp:cNvPr id="0" name=""/>
        <dsp:cNvSpPr/>
      </dsp:nvSpPr>
      <dsp:spPr>
        <a:xfrm>
          <a:off x="3157477" y="481825"/>
          <a:ext cx="2183644" cy="2210923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71% DAS DESPESAS </a:t>
          </a:r>
          <a:r>
            <a:rPr lang="pt-BR" sz="24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DE</a:t>
          </a:r>
          <a:r>
            <a:rPr lang="pt-BR" sz="25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 </a:t>
          </a:r>
          <a:r>
            <a:rPr lang="pt-BR" sz="24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CAPITAL</a:t>
          </a:r>
          <a:endParaRPr lang="pt-BR" sz="2400" kern="1200" dirty="0">
            <a:solidFill>
              <a:schemeClr val="accent4">
                <a:lumMod val="50000"/>
              </a:schemeClr>
            </a:solidFill>
            <a:latin typeface="+mn-lt"/>
          </a:endParaRPr>
        </a:p>
      </dsp:txBody>
      <dsp:txXfrm>
        <a:off x="3477264" y="805607"/>
        <a:ext cx="1544070" cy="1563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4978-EE04-4BA0-B58D-CCC3DD890B8F}">
      <dsp:nvSpPr>
        <dsp:cNvPr id="0" name=""/>
        <dsp:cNvSpPr/>
      </dsp:nvSpPr>
      <dsp:spPr>
        <a:xfrm>
          <a:off x="0" y="187983"/>
          <a:ext cx="8128000" cy="144494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R$ </a:t>
          </a:r>
          <a:r>
            <a:rPr lang="pt-BR" sz="4000" kern="1200" dirty="0" smtClean="0">
              <a:latin typeface="+mj-lt"/>
            </a:rPr>
            <a:t>11.760.000,00– </a:t>
          </a:r>
          <a:r>
            <a:rPr lang="pt-BR" sz="4000" kern="1200" dirty="0" smtClean="0">
              <a:latin typeface="+mj-lt"/>
            </a:rPr>
            <a:t>Câmara Municipal de Campo Largo</a:t>
          </a:r>
          <a:endParaRPr lang="pt-BR" sz="4000" kern="1200" dirty="0">
            <a:latin typeface="+mj-lt"/>
          </a:endParaRPr>
        </a:p>
      </dsp:txBody>
      <dsp:txXfrm>
        <a:off x="70537" y="258520"/>
        <a:ext cx="7986926" cy="1303875"/>
      </dsp:txXfrm>
    </dsp:sp>
    <dsp:sp modelId="{FE59D2A2-A9EE-48D6-83C3-EE52B9185530}">
      <dsp:nvSpPr>
        <dsp:cNvPr id="0" name=""/>
        <dsp:cNvSpPr/>
      </dsp:nvSpPr>
      <dsp:spPr>
        <a:xfrm>
          <a:off x="0" y="16329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4000" kern="1200" dirty="0" smtClean="0">
              <a:latin typeface="+mj-lt"/>
            </a:rPr>
            <a:t>Devolução de 3.677.747,46 em Dez/2019</a:t>
          </a:r>
          <a:endParaRPr lang="pt-BR" sz="4000" kern="1200" dirty="0">
            <a:latin typeface="+mj-lt"/>
          </a:endParaRPr>
        </a:p>
      </dsp:txBody>
      <dsp:txXfrm>
        <a:off x="0" y="1632933"/>
        <a:ext cx="8128000" cy="1076400"/>
      </dsp:txXfrm>
    </dsp:sp>
    <dsp:sp modelId="{116705E2-C9B0-455F-86F7-7B5FE965CBA7}">
      <dsp:nvSpPr>
        <dsp:cNvPr id="0" name=""/>
        <dsp:cNvSpPr/>
      </dsp:nvSpPr>
      <dsp:spPr>
        <a:xfrm>
          <a:off x="0" y="2737330"/>
          <a:ext cx="8128000" cy="1444949"/>
        </a:xfrm>
        <a:prstGeom prst="roundRect">
          <a:avLst/>
        </a:prstGeom>
        <a:solidFill>
          <a:schemeClr val="accent6">
            <a:shade val="50000"/>
            <a:hueOff val="-49878"/>
            <a:satOff val="-6840"/>
            <a:lumOff val="417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R$ 680.000,00 - FAPEN</a:t>
          </a:r>
          <a:endParaRPr lang="pt-BR" sz="4000" kern="1200" dirty="0">
            <a:latin typeface="+mj-lt"/>
          </a:endParaRPr>
        </a:p>
      </dsp:txBody>
      <dsp:txXfrm>
        <a:off x="70537" y="2807867"/>
        <a:ext cx="7986926" cy="1303875"/>
      </dsp:txXfrm>
    </dsp:sp>
    <dsp:sp modelId="{5B88A43E-AC76-4ECF-8AFA-E01ACF3AA6B0}">
      <dsp:nvSpPr>
        <dsp:cNvPr id="0" name=""/>
        <dsp:cNvSpPr/>
      </dsp:nvSpPr>
      <dsp:spPr>
        <a:xfrm>
          <a:off x="0" y="415428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4000" kern="1200" dirty="0">
            <a:solidFill>
              <a:schemeClr val="tx1"/>
            </a:solidFill>
            <a:latin typeface="+mj-lt"/>
          </a:endParaRPr>
        </a:p>
      </dsp:txBody>
      <dsp:txXfrm>
        <a:off x="0" y="4154283"/>
        <a:ext cx="8128000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45782-D112-4C1C-A0C7-65BA0F8CFBE9}">
      <dsp:nvSpPr>
        <dsp:cNvPr id="0" name=""/>
        <dsp:cNvSpPr/>
      </dsp:nvSpPr>
      <dsp:spPr>
        <a:xfrm>
          <a:off x="1186660" y="3980149"/>
          <a:ext cx="4119785" cy="0"/>
        </a:xfrm>
        <a:prstGeom prst="lin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83C53-29D7-4F41-8432-F4A742D33E2D}">
      <dsp:nvSpPr>
        <dsp:cNvPr id="0" name=""/>
        <dsp:cNvSpPr/>
      </dsp:nvSpPr>
      <dsp:spPr>
        <a:xfrm>
          <a:off x="1181498" y="115878"/>
          <a:ext cx="5627712" cy="5653675"/>
        </a:xfrm>
        <a:prstGeom prst="ellipse">
          <a:avLst/>
        </a:prstGeom>
        <a:solidFill>
          <a:srgbClr val="FFFFCC">
            <a:alpha val="20000"/>
          </a:srgbClr>
        </a:solidFill>
        <a:ln w="146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A247E-BC4E-472C-BF56-FFEB580ACF20}">
      <dsp:nvSpPr>
        <dsp:cNvPr id="0" name=""/>
        <dsp:cNvSpPr/>
      </dsp:nvSpPr>
      <dsp:spPr>
        <a:xfrm>
          <a:off x="1666560" y="3067511"/>
          <a:ext cx="2746523" cy="141617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1666560" y="3067511"/>
        <a:ext cx="2746523" cy="1416176"/>
      </dsp:txXfrm>
    </dsp:sp>
    <dsp:sp modelId="{5F027356-A225-499F-8543-97CD7EAF69F0}">
      <dsp:nvSpPr>
        <dsp:cNvPr id="0" name=""/>
        <dsp:cNvSpPr/>
      </dsp:nvSpPr>
      <dsp:spPr>
        <a:xfrm>
          <a:off x="6437164" y="1207557"/>
          <a:ext cx="2145721" cy="2145721"/>
        </a:xfrm>
        <a:prstGeom prst="ellipse">
          <a:avLst/>
        </a:prstGeom>
        <a:solidFill>
          <a:schemeClr val="bg1"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07E15-5DA3-47E1-96DA-A7C8FBAFFF0A}">
      <dsp:nvSpPr>
        <dsp:cNvPr id="0" name=""/>
        <dsp:cNvSpPr/>
      </dsp:nvSpPr>
      <dsp:spPr>
        <a:xfrm>
          <a:off x="8232468" y="1861616"/>
          <a:ext cx="124451" cy="214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8232468" y="1861616"/>
        <a:ext cx="124451" cy="2145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DE081-782E-4437-AEB0-EEC788A40F8D}">
      <dsp:nvSpPr>
        <dsp:cNvPr id="0" name=""/>
        <dsp:cNvSpPr/>
      </dsp:nvSpPr>
      <dsp:spPr>
        <a:xfrm>
          <a:off x="1251710" y="436647"/>
          <a:ext cx="2389027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75000"/>
                </a:schemeClr>
              </a:solidFill>
            </a:rPr>
            <a:t>Receitas</a:t>
          </a:r>
          <a:endParaRPr lang="pt-BR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283451" y="468388"/>
        <a:ext cx="2325545" cy="1020251"/>
      </dsp:txXfrm>
    </dsp:sp>
    <dsp:sp modelId="{A9CCA90E-91A3-4D73-977D-AFF9A5F21317}">
      <dsp:nvSpPr>
        <dsp:cNvPr id="0" name=""/>
        <dsp:cNvSpPr/>
      </dsp:nvSpPr>
      <dsp:spPr>
        <a:xfrm>
          <a:off x="4703694" y="449668"/>
          <a:ext cx="2180846" cy="1061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75000"/>
                </a:schemeClr>
              </a:solidFill>
            </a:rPr>
            <a:t>Despesas</a:t>
          </a:r>
          <a:endParaRPr lang="pt-BR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34786" y="480760"/>
        <a:ext cx="2118662" cy="999387"/>
      </dsp:txXfrm>
    </dsp:sp>
    <dsp:sp modelId="{8D7FF3E4-D41A-4D2F-825B-B9DC0C9AA69E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87C1-BCF3-4960-8550-1B4BF9C262D3}">
      <dsp:nvSpPr>
        <dsp:cNvPr id="0" name=""/>
        <dsp:cNvSpPr/>
      </dsp:nvSpPr>
      <dsp:spPr>
        <a:xfrm rot="21415461">
          <a:off x="1061792" y="4245156"/>
          <a:ext cx="5820363" cy="398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934C-1CEF-4BFE-A9A9-A60ABEF79383}">
      <dsp:nvSpPr>
        <dsp:cNvPr id="0" name=""/>
        <dsp:cNvSpPr/>
      </dsp:nvSpPr>
      <dsp:spPr>
        <a:xfrm>
          <a:off x="636905" y="1407736"/>
          <a:ext cx="7071360" cy="36544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260B0-FCD3-4C86-AC63-0AE27B54CC39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C00000"/>
              </a:solidFill>
            </a:rPr>
            <a:t>Educação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204.815.368,58</a:t>
          </a:r>
          <a:endParaRPr lang="pt-BR" sz="20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Total Líquido de Gastos Empenhados  –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53.586.888,44</a:t>
          </a:r>
          <a:endParaRPr lang="pt-BR" sz="2000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942848" y="1675172"/>
        <a:ext cx="3283712" cy="3126325"/>
      </dsp:txXfrm>
    </dsp:sp>
    <dsp:sp modelId="{C3699E76-9EC0-428A-9509-133743598EE6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accent2">
                  <a:lumMod val="75000"/>
                </a:schemeClr>
              </a:solidFill>
            </a:rPr>
            <a:t>         </a:t>
          </a:r>
          <a:r>
            <a:rPr lang="pt-BR" sz="2900" b="1" kern="1200" dirty="0" smtClean="0">
              <a:solidFill>
                <a:srgbClr val="C00000"/>
              </a:solidFill>
            </a:rPr>
            <a:t>Saúde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200.005.425,13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Total Líquido de Gastos Empenhados  –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48.662.761,05 </a:t>
          </a:r>
          <a:endParaRPr lang="pt-BR" sz="2000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4299712" y="1675172"/>
        <a:ext cx="3283712" cy="3126325"/>
      </dsp:txXfrm>
    </dsp:sp>
    <dsp:sp modelId="{7170833F-74FE-4628-9541-601FE7511461}">
      <dsp:nvSpPr>
        <dsp:cNvPr id="0" name=""/>
        <dsp:cNvSpPr/>
      </dsp:nvSpPr>
      <dsp:spPr>
        <a:xfrm>
          <a:off x="22716" y="495556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3924C-7623-4597-A28F-378C267D6DC6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049CC-7D0A-416E-801A-EF7E324B7813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0.14075</cdr:x>
      <cdr:y>0.29902</cdr:y>
    </cdr:from>
    <cdr:to>
      <cdr:x>0.35837</cdr:x>
      <cdr:y>0.35047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12009" y="1662888"/>
          <a:ext cx="2028477" cy="286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- R$ 29.806.000,00</a:t>
          </a:r>
          <a:endParaRPr lang="pt-BR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C17E-B2AB-4AEC-B48A-7C711EE4B508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AB6D-AC73-46E0-BA18-C554240B97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89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2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0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04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65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9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4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58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2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98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20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672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672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368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6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489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31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797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0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87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50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1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81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1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5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67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2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6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70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3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0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5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D6316A-2460-4036-A8BC-2FA28D7843AF}" type="datetimeFigureOut">
              <a:rPr lang="pt-BR" smtClean="0"/>
              <a:t>21/02/2020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" y="665677"/>
            <a:ext cx="2893800" cy="3276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17669" y="167950"/>
            <a:ext cx="7924800" cy="36933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13800" b="1" dirty="0" smtClean="0">
                <a:ln/>
                <a:solidFill>
                  <a:srgbClr val="204D84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9600" b="1" dirty="0" smtClean="0">
                <a:ln/>
                <a:solidFill>
                  <a:srgbClr val="204D84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UDIÊNCIA</a:t>
            </a:r>
          </a:p>
          <a:p>
            <a:pPr algn="ctr"/>
            <a:r>
              <a:rPr lang="pt-BR" sz="9600" b="1" spc="-100" dirty="0" smtClean="0">
                <a:ln/>
                <a:solidFill>
                  <a:srgbClr val="FF0000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</a:t>
            </a:r>
            <a:endParaRPr lang="pt-BR" sz="9600" b="1" spc="-100" dirty="0">
              <a:ln/>
              <a:solidFill>
                <a:srgbClr val="FF0000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04033" y="4094979"/>
            <a:ext cx="8969984" cy="1754326"/>
          </a:xfrm>
          <a:prstGeom prst="rect">
            <a:avLst/>
          </a:prstGeom>
          <a:noFill/>
          <a:ln w="28575" cap="rnd" cmpd="thinThick">
            <a:noFill/>
            <a:prstDash val="sysDot"/>
            <a:miter lim="800000"/>
          </a:ln>
          <a:scene3d>
            <a:camera prst="orthographicFront"/>
            <a:lightRig rig="threePt" dir="t"/>
          </a:scene3d>
          <a:sp3d prstMaterial="softEdge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JasmineUPC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5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JasmineUPC" panose="02020603050405020304" pitchFamily="18" charset="-34"/>
              </a:rPr>
              <a:t>3º QUADRIMESTRE - 2019</a:t>
            </a:r>
            <a:endParaRPr lang="pt-BR" sz="5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JasmineUPC" panose="02020603050405020304" pitchFamily="18" charset="-34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957805" y="3903552"/>
            <a:ext cx="8509518" cy="76250"/>
          </a:xfrm>
          <a:prstGeom prst="line">
            <a:avLst/>
          </a:prstGeom>
          <a:ln w="88900" cap="sq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04300"/>
              </p:ext>
            </p:extLst>
          </p:nvPr>
        </p:nvGraphicFramePr>
        <p:xfrm>
          <a:off x="2892320" y="1148319"/>
          <a:ext cx="8248656" cy="546925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62164"/>
                <a:gridCol w="2062164"/>
                <a:gridCol w="2062164"/>
                <a:gridCol w="2062164"/>
              </a:tblGrid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ORIGEM DA RECEITA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ORÇADA </a:t>
                      </a:r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REALIZADA ATÉ 3º </a:t>
                      </a:r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QUADRIMESTRE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PORCENTAGEM ATINGIDA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IPTU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19.157.000,00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19.107.744,29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99,74%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IR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9.850.000,00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10.228.495,06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103,84%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ITBI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6.000.000,00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5.777.627,31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96,29%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ISS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20.593.000,00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21.436.331,70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104,10%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TAXAS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13.057.000,00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12.792.770,10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97,98%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COSIP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10.330.000,00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10.398.474,04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100,66%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DIVIDENDOS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5.000.000,00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826.464,27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16,53%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RENDIMENTOS DE APLICAÇÕES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1.164.000,00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1.973.908,90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169,58%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OUTRAS PRÓPRIAS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10.364.000,00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8.294.976,91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80,03%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95.515.000,00 </a:t>
                      </a:r>
                      <a:endParaRPr lang="pt-BR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          </a:t>
                      </a:r>
                      <a:r>
                        <a:rPr lang="pt-BR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90.836.792,58</a:t>
                      </a:r>
                      <a:endParaRPr lang="pt-BR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95,10%</a:t>
                      </a:r>
                      <a:endParaRPr lang="pt-BR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0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EVOLUÇÃO DOS PRINCIPAIS IMPOSTOS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31435"/>
              </p:ext>
            </p:extLst>
          </p:nvPr>
        </p:nvGraphicFramePr>
        <p:xfrm>
          <a:off x="3686978" y="1422846"/>
          <a:ext cx="6646630" cy="46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8126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46086"/>
              </p:ext>
            </p:extLst>
          </p:nvPr>
        </p:nvGraphicFramePr>
        <p:xfrm>
          <a:off x="3153576" y="1343608"/>
          <a:ext cx="7856545" cy="459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90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8" y="3658682"/>
            <a:ext cx="3810000" cy="25241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75963" y="1169354"/>
            <a:ext cx="85935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</a:t>
            </a:r>
            <a:endParaRPr lang="pt-BR" sz="138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62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FIXADA x REALIZADA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 EMPENHADA)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001127"/>
              </p:ext>
            </p:extLst>
          </p:nvPr>
        </p:nvGraphicFramePr>
        <p:xfrm>
          <a:off x="3810000" y="2057400"/>
          <a:ext cx="6397690" cy="397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398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CLASSIFICAÇÃO DA DESPESA EMPENHADA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843844"/>
              </p:ext>
            </p:extLst>
          </p:nvPr>
        </p:nvGraphicFramePr>
        <p:xfrm>
          <a:off x="4217437" y="2057399"/>
          <a:ext cx="5327779" cy="386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3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CORRENTES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30707"/>
              </p:ext>
            </p:extLst>
          </p:nvPr>
        </p:nvGraphicFramePr>
        <p:xfrm>
          <a:off x="3207542" y="1964530"/>
          <a:ext cx="8063837" cy="462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202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DE CAPITAL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385143"/>
              </p:ext>
            </p:extLst>
          </p:nvPr>
        </p:nvGraphicFramePr>
        <p:xfrm>
          <a:off x="3809999" y="1660849"/>
          <a:ext cx="6087579" cy="42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270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LIQUIDADAS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68910181"/>
              </p:ext>
            </p:extLst>
          </p:nvPr>
        </p:nvGraphicFramePr>
        <p:xfrm>
          <a:off x="2872994" y="1353075"/>
          <a:ext cx="8535189" cy="578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960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– 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LIQUIDADA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71390"/>
              </p:ext>
            </p:extLst>
          </p:nvPr>
        </p:nvGraphicFramePr>
        <p:xfrm>
          <a:off x="2982651" y="1101578"/>
          <a:ext cx="8587307" cy="4832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173"/>
                <a:gridCol w="1880517"/>
                <a:gridCol w="2630416"/>
                <a:gridCol w="1938201"/>
              </a:tblGrid>
              <a:tr h="279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CATEGORIA DA DESPESA</a:t>
                      </a:r>
                      <a:endParaRPr lang="pt-BR" sz="16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FIXADA 2019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EMPENHADA ATÉ 3º QUAD. 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LIQUIDADA ATÉ 3º QUAD.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DESPESAS CORRENTES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278.981.000,00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263.916.796,42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240.041.295,55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PESSOAL E ENCARGOS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155.295.000,00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142.518.623,90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142.506.553,42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JUROS/ENCARGOS DÍVIDA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3.200.000,00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2.511.241,78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2.226.473,65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OUTRAS DESP. CORRENTES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120.486.000,00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118.886.930,74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95.308.268,48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DESPESAS DE CAPITAL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69.657.000,00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   37.491.713,62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26.459.315,21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INVESTIMENTOS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60.857.000,00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30.238.992,64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20.117.754,81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INVERSÕES FINANCEIRAS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                                             -  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                          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      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AMORTIZAÇÃO DA DÍVIDA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                       8.800.000,00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7.252.720,98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6.341.560,40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RESERVA DE CONTINGÊNCIA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500.000,00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                          -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      -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                      349.138.000,00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                    301.408.510,04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                     266.500.610,76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7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6" y="2362510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91011" y="0"/>
            <a:ext cx="43536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OBJETIVO</a:t>
            </a:r>
            <a:endParaRPr lang="pt-BR" sz="8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8119" y="1500993"/>
            <a:ext cx="45194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Demostrar e Avaliar o cumprimento das metas previstas para o 3º Quadrimestre de 2019.</a:t>
            </a:r>
            <a:endParaRPr lang="pt-BR" sz="4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6005629"/>
              </p:ext>
            </p:extLst>
          </p:nvPr>
        </p:nvGraphicFramePr>
        <p:xfrm>
          <a:off x="1882708" y="748023"/>
          <a:ext cx="8157029" cy="593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96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– 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POR </a:t>
            </a:r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FUNÇÕES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8852"/>
              </p:ext>
            </p:extLst>
          </p:nvPr>
        </p:nvGraphicFramePr>
        <p:xfrm>
          <a:off x="3089429" y="1296140"/>
          <a:ext cx="8023613" cy="45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262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DÍVIDA FUNDADA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793525"/>
              </p:ext>
            </p:extLst>
          </p:nvPr>
        </p:nvGraphicFramePr>
        <p:xfrm>
          <a:off x="3329126" y="1754155"/>
          <a:ext cx="6486678" cy="43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3276547" y="6020150"/>
            <a:ext cx="2691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*RESOLUÇÃO </a:t>
            </a:r>
            <a:r>
              <a:rPr lang="pt-B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40/2001 - SENADO FEDERAL</a:t>
            </a: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02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DÍVIDA FUNDADA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6285"/>
              </p:ext>
            </p:extLst>
          </p:nvPr>
        </p:nvGraphicFramePr>
        <p:xfrm>
          <a:off x="3352799" y="1900238"/>
          <a:ext cx="6190696" cy="4269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762"/>
                <a:gridCol w="1750868"/>
                <a:gridCol w="2449066"/>
              </a:tblGrid>
              <a:tr h="2250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DÍVIDA FUNDADA - 3º QUADRIMESTRE 2019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9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Obs.- Receita Corrente Líquida acumulada - 12 meses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   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295.024.887.10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58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RESOLUÇÃO 40/2001 - SENADO FEDERAL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DISCRIMINAÇÃO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LIMITE LEGAL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REALIZADO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58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DÍVIDA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120 % 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22%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1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354.029.864.52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      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65.231.618.43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8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PAGAMENTO DE JUROS E AMORTIZAÇÕES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11,5% 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 3,3%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1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33,927,862.02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9.763.962.76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8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EMPRÉSTIMOS NO EXERCÍCIO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16% 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3,0%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1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47,203,981.94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        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9.070.000.00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58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err="1">
                          <a:effectLst/>
                          <a:latin typeface="+mj-lt"/>
                        </a:rPr>
                        <a:t>ARO´s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(art. 38 - LRF) NO EXERCÍCIO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7% 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0% - RCL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501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20,651,742.10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R$                                                  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8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TRANSFERÊNCIAS </a:t>
            </a:r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EXTRA-ORÇAMENTÁRIAS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3148217"/>
              </p:ext>
            </p:extLst>
          </p:nvPr>
        </p:nvGraphicFramePr>
        <p:xfrm>
          <a:off x="2834121" y="19326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53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12" y="746920"/>
            <a:ext cx="7181850" cy="52768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62" y="798857"/>
            <a:ext cx="5475627" cy="3911162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071737" y="4710019"/>
            <a:ext cx="85935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DE PESSOAL</a:t>
            </a:r>
            <a:endParaRPr lang="pt-BR" sz="9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59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LIMITE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770804169"/>
              </p:ext>
            </p:extLst>
          </p:nvPr>
        </p:nvGraphicFramePr>
        <p:xfrm>
          <a:off x="2156649" y="1007707"/>
          <a:ext cx="8582886" cy="586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Retângulo 36"/>
          <p:cNvSpPr/>
          <p:nvPr/>
        </p:nvSpPr>
        <p:spPr>
          <a:xfrm>
            <a:off x="3804552" y="3417495"/>
            <a:ext cx="16225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MÁXIMO 54%</a:t>
            </a:r>
            <a:endParaRPr lang="pt-BR" sz="1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12269" y="3609164"/>
            <a:ext cx="19591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PRUDENCIAL 51,3%</a:t>
            </a:r>
            <a:endParaRPr lang="pt-BR" sz="1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6252532" y="3644725"/>
            <a:ext cx="2780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pt-BR" sz="2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ATUAL* 50,51%</a:t>
            </a:r>
            <a:endParaRPr lang="pt-BR" sz="2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388633" y="2815434"/>
            <a:ext cx="1451695" cy="23673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5404350" y="3772745"/>
            <a:ext cx="1420257" cy="5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5388633" y="3893571"/>
            <a:ext cx="1451695" cy="48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5388633" y="3826020"/>
            <a:ext cx="14516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4077478" y="5656931"/>
            <a:ext cx="4087352" cy="32307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4478403" y="5734022"/>
            <a:ext cx="3328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pt-BR" sz="12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</a:rPr>
              <a:t>Limite apurado conforme o disposto no §3º do artigo 14 da Lei 101/2017 - LRFM</a:t>
            </a:r>
            <a:endParaRPr lang="pt-BR" sz="1200" b="0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2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COMPOSIÇÃO DOS GASTOS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10378"/>
              </p:ext>
            </p:extLst>
          </p:nvPr>
        </p:nvGraphicFramePr>
        <p:xfrm>
          <a:off x="3374748" y="2075038"/>
          <a:ext cx="6157386" cy="451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413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LIMITE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36669" y="1415575"/>
            <a:ext cx="93570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DEMONSTRATIVO DA DESPESA COM PESSOAL -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JANEIRO/2019 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À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DEZEMBRO/2019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</a:p>
          <a:p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ORÇAMENTO 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FISCAL + ORÇAMENTO DO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FAPEN ( EM R$)</a:t>
            </a:r>
            <a:endParaRPr lang="pt-BR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TOTAL DE DESPESAS COM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PESSOAL			182.888.088,09</a:t>
            </a:r>
            <a:endParaRPr lang="pt-B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Pessoal Ativo					142.019.380,76   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Pessoal Inativo e Pensionistas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33.375.364.93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Despesas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Pessoal Decorrentes de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Terceirizações		6.723.947,27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Inscritas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em Restos a Pagar 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768.914,54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pt-BR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DESPESAS NÃO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COMPUTADAS				 33.874.963,65</a:t>
            </a:r>
            <a:endParaRPr lang="pt-B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Decorrentes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Decisão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Judicial				1.441.656,62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Despesas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Exercícios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Anteriores			1.247,87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Inativos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e Pensionistas com Recursos Vinculados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(FAPEN)	 32.432.059,16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Pensionistas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-  (12,5%)		                                                         -   	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Imposto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 Renda s/ folha (12,5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%)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	                                                         -   	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TOTAL DA DESPESA LÍQUIDA COM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PESSOAL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149.013.124,44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RECEITA CORRENTE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LÍQUIDA				295.024.887,10 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ÍNDICE DE GASTOS COM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PESSOAL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50,51%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818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COMPARATIVO RECEITAS x DESPESAS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1942860"/>
              </p:ext>
            </p:extLst>
          </p:nvPr>
        </p:nvGraphicFramePr>
        <p:xfrm>
          <a:off x="1977994" y="7808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ector reto 4"/>
          <p:cNvCxnSpPr/>
          <p:nvPr/>
        </p:nvCxnSpPr>
        <p:spPr>
          <a:xfrm flipH="1">
            <a:off x="4523562" y="2290798"/>
            <a:ext cx="3601" cy="25793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128776" y="316397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192955" y="368469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186232" y="421518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128776" y="2336749"/>
            <a:ext cx="12474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Previsão Inicial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35511" y="2321945"/>
            <a:ext cx="9151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Realizada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3128776" y="264452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121395" y="2764714"/>
            <a:ext cx="8723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CORRENTES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135824" y="3373691"/>
            <a:ext cx="84350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 CAPITAL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43859" y="2851469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R$ 332.360.000,00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43017" y="2844481"/>
            <a:ext cx="1423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R$ 324.103.471,38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3197060" y="3377410"/>
            <a:ext cx="13388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R$ 47.274.000,00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93086" y="3349662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R$ 13.203.998,42</a:t>
            </a:r>
            <a:endParaRPr lang="pt-BR" sz="1200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6286869" y="264452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312249" y="316397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286868" y="368469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551313" y="2336749"/>
            <a:ext cx="12474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Previsão Inicial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937970" y="2314422"/>
            <a:ext cx="9151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Realizada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145941" y="3953576"/>
            <a:ext cx="82907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DEDUÇÕES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205785" y="384601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R$ 29.806.000,00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3152" y="383811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R$ 29.679.746,51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126080" y="4440878"/>
            <a:ext cx="883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0"/>
                <a:solidFill>
                  <a:srgbClr val="FFC000"/>
                </a:solidFill>
              </a:rPr>
              <a:t>TOTAL</a:t>
            </a:r>
            <a:endParaRPr lang="pt-BR" sz="2000" b="1" cap="none" spc="0" dirty="0">
              <a:ln w="0"/>
              <a:solidFill>
                <a:srgbClr val="FFC00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144946" y="4455485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R$ 349.818.000,00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636138" y="4428442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R$ 307.627.723,29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7779615" y="2303541"/>
            <a:ext cx="17451" cy="27221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6411644" y="2825296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R$ 278.981.000,00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796721" y="2815944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R$ 263.916.796,42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479319" y="334017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R$ 69.657.000,00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834867" y="3323555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R$ 37.941.713,62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6341432" y="419506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9234411" y="2815944"/>
            <a:ext cx="8723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CORRENTES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9248837" y="3321332"/>
            <a:ext cx="84350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 CAPITAL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241767" y="4393436"/>
            <a:ext cx="883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0"/>
                <a:solidFill>
                  <a:srgbClr val="FFC000"/>
                </a:solidFill>
              </a:rPr>
              <a:t>TOTAL</a:t>
            </a:r>
            <a:endParaRPr lang="pt-BR" sz="2000" b="1" cap="none" spc="0" dirty="0">
              <a:ln w="0"/>
              <a:solidFill>
                <a:srgbClr val="FFC00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9201979" y="3882028"/>
            <a:ext cx="18582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dirty="0" smtClean="0">
                <a:ln w="0"/>
                <a:solidFill>
                  <a:srgbClr val="0070C0"/>
                </a:solidFill>
              </a:rPr>
              <a:t>RESERVA DE CONTINGÊNCIA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581109" y="3874333"/>
            <a:ext cx="11352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R$ 500.000,00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436840" y="4428443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R$ 322.366.000,00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849499" y="4454992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R$ 301.408.510,04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4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68770" y="870051"/>
            <a:ext cx="85935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9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9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0" y="3261195"/>
            <a:ext cx="3654685" cy="366226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5326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0580911"/>
              </p:ext>
            </p:extLst>
          </p:nvPr>
        </p:nvGraphicFramePr>
        <p:xfrm>
          <a:off x="2127793" y="969940"/>
          <a:ext cx="8128000" cy="589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790574" y="95790"/>
            <a:ext cx="5841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 LEGISLAÇÃO</a:t>
            </a:r>
            <a:endParaRPr lang="pt-BR" sz="72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48907" y="3172625"/>
            <a:ext cx="1632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CFB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3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LRF</a:t>
            </a:r>
            <a:endParaRPr lang="pt-BR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18628" y="3020374"/>
            <a:ext cx="32025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Orgânica</a:t>
            </a:r>
          </a:p>
          <a:p>
            <a:pPr algn="ctr"/>
            <a:r>
              <a:rPr lang="pt-BR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Municipal</a:t>
            </a:r>
            <a:endParaRPr lang="pt-BR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2893" y="3948745"/>
            <a:ext cx="28094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da </a:t>
            </a:r>
          </a:p>
          <a:p>
            <a:pPr algn="ctr"/>
            <a:r>
              <a:rPr lang="pt-BR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STN</a:t>
            </a:r>
            <a:endParaRPr lang="pt-BR" sz="32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09899" y="2716760"/>
            <a:ext cx="24368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2882/17</a:t>
            </a:r>
          </a:p>
          <a:p>
            <a:pPr algn="ctr"/>
            <a:r>
              <a:rPr lang="pt-BR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PPA 2018/2021</a:t>
            </a:r>
          </a:p>
          <a:p>
            <a:pPr algn="ctr"/>
            <a:endParaRPr lang="pt-BR" sz="2000" b="1" cap="none" spc="0" dirty="0" smtClean="0">
              <a:ln w="0"/>
              <a:solidFill>
                <a:srgbClr val="7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422894" y="3476028"/>
            <a:ext cx="24368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</a:t>
            </a:r>
            <a:r>
              <a:rPr lang="pt-BR" sz="28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2974/18</a:t>
            </a:r>
          </a:p>
          <a:p>
            <a:pPr algn="ctr"/>
            <a:r>
              <a:rPr lang="pt-BR" sz="16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LDO 2019</a:t>
            </a:r>
          </a:p>
          <a:p>
            <a:pPr algn="ctr"/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72437" y="4230080"/>
            <a:ext cx="2436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2993/18</a:t>
            </a:r>
          </a:p>
          <a:p>
            <a:pPr algn="ctr"/>
            <a:r>
              <a:rPr lang="pt-BR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 </a:t>
            </a:r>
            <a:r>
              <a:rPr lang="pt-BR" sz="1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81822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5" y="2123462"/>
            <a:ext cx="1901403" cy="1901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904268" y="4219267"/>
            <a:ext cx="2741684" cy="209458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  <a:p>
            <a:pPr algn="ctr"/>
            <a:r>
              <a:rPr lang="pt-BR" sz="14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Mínimo de 15% da Receita Líquida</a:t>
            </a:r>
          </a:p>
          <a:p>
            <a:pPr algn="ctr"/>
            <a:r>
              <a:rPr lang="pt-BR" sz="4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24,33%</a:t>
            </a:r>
          </a:p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62" y="2010398"/>
            <a:ext cx="2978542" cy="21275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091685" y="4241624"/>
            <a:ext cx="3195106" cy="2092881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Educação</a:t>
            </a:r>
          </a:p>
          <a:p>
            <a:pPr algn="ctr"/>
            <a:r>
              <a:rPr lang="pt-BR" sz="14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Mínimo de 25% da Receita Líquida</a:t>
            </a:r>
          </a:p>
          <a:p>
            <a:pPr algn="ctr"/>
            <a:r>
              <a:rPr lang="pt-BR" sz="48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26,16%</a:t>
            </a:r>
          </a:p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49999" y="51439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6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259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49999" y="51439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06483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102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08249" y="2335537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OBRIGADO!</a:t>
            </a:r>
            <a:endParaRPr lang="pt-BR" sz="6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0120" y="4495962"/>
            <a:ext cx="489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https://campolargo.atende.net/?pg=transparencia</a:t>
            </a:r>
          </a:p>
        </p:txBody>
      </p:sp>
    </p:spTree>
    <p:extLst>
      <p:ext uri="{BB962C8B-B14F-4D97-AF65-F5344CB8AC3E}">
        <p14:creationId xmlns:p14="http://schemas.microsoft.com/office/powerpoint/2010/main" val="310940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8" y="3658682"/>
            <a:ext cx="3810000" cy="25241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75963" y="1169354"/>
            <a:ext cx="85935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</a:t>
            </a:r>
            <a:endParaRPr lang="pt-BR" sz="13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81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PREVISTA x REALIZADA</a:t>
            </a:r>
            <a:endParaRPr lang="pt-BR" sz="6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10170"/>
              </p:ext>
            </p:extLst>
          </p:nvPr>
        </p:nvGraphicFramePr>
        <p:xfrm>
          <a:off x="2528470" y="1136516"/>
          <a:ext cx="9321283" cy="556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360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08423" y="132656"/>
            <a:ext cx="85935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PREVISTA x REALIZADA</a:t>
            </a:r>
            <a:endParaRPr lang="pt-BR" sz="6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8270394"/>
              </p:ext>
            </p:extLst>
          </p:nvPr>
        </p:nvGraphicFramePr>
        <p:xfrm>
          <a:off x="2603242" y="1148319"/>
          <a:ext cx="9617570" cy="539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78969" y="2624377"/>
            <a:ext cx="3469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87,94 DO </a:t>
            </a:r>
            <a:r>
              <a:rPr lang="pt-B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</a:t>
            </a:r>
            <a:r>
              <a:rPr lang="pt-BR" sz="5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% ATINGIDO</a:t>
            </a:r>
            <a:endParaRPr lang="pt-BR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613642" y="1762604"/>
            <a:ext cx="19116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97,52% CORRENTES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13467" y="3486153"/>
            <a:ext cx="1694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27,94% CAPITAL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96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09251"/>
              </p:ext>
            </p:extLst>
          </p:nvPr>
        </p:nvGraphicFramePr>
        <p:xfrm>
          <a:off x="3293706" y="1007707"/>
          <a:ext cx="7911475" cy="54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9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630648"/>
              </p:ext>
            </p:extLst>
          </p:nvPr>
        </p:nvGraphicFramePr>
        <p:xfrm>
          <a:off x="3203309" y="1311485"/>
          <a:ext cx="6905625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696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PREVISTA x ARRECADADA </a:t>
            </a:r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RECURSOS PRÓPRIOS</a:t>
            </a:r>
            <a:endParaRPr lang="pt-B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</a:t>
            </a:r>
            <a:r>
              <a:rPr lang="pt-BR" sz="1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2019</a:t>
            </a:r>
            <a:endParaRPr lang="pt-BR" sz="14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85611"/>
              </p:ext>
            </p:extLst>
          </p:nvPr>
        </p:nvGraphicFramePr>
        <p:xfrm>
          <a:off x="3153493" y="1819864"/>
          <a:ext cx="7005258" cy="43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245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3897</TotalTime>
  <Words>1153</Words>
  <Application>Microsoft Office PowerPoint</Application>
  <PresentationFormat>Widescreen</PresentationFormat>
  <Paragraphs>465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 Unicode MS</vt:lpstr>
      <vt:lpstr>Angsana New</vt:lpstr>
      <vt:lpstr>Arial</vt:lpstr>
      <vt:lpstr>Berlin Sans FB</vt:lpstr>
      <vt:lpstr>Berlin Sans FB Demi</vt:lpstr>
      <vt:lpstr>Calibri</vt:lpstr>
      <vt:lpstr>JasmineUPC</vt:lpstr>
      <vt:lpstr>Microsoft New Tai Lue</vt:lpstr>
      <vt:lpstr>Tahoma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397</cp:revision>
  <dcterms:created xsi:type="dcterms:W3CDTF">2019-02-05T11:20:02Z</dcterms:created>
  <dcterms:modified xsi:type="dcterms:W3CDTF">2020-02-21T10:27:54Z</dcterms:modified>
</cp:coreProperties>
</file>