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7" r:id="rId2"/>
    <p:sldId id="263" r:id="rId3"/>
    <p:sldId id="283" r:id="rId4"/>
    <p:sldId id="276" r:id="rId5"/>
    <p:sldId id="284" r:id="rId6"/>
    <p:sldId id="279" r:id="rId7"/>
    <p:sldId id="289" r:id="rId8"/>
    <p:sldId id="288" r:id="rId9"/>
    <p:sldId id="286" r:id="rId10"/>
  </p:sldIdLst>
  <p:sldSz cx="9144000" cy="6858000" type="screen4x3"/>
  <p:notesSz cx="6735763" cy="98663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itchFamily="32" charset="0"/>
        <a:ea typeface="Lucida Sans Unicode" charset="0"/>
        <a:cs typeface="Lucida Sans Unicode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600"/>
    <a:srgbClr val="FFFF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E169E-808F-4C69-9029-31AE97171352}" v="30" dt="2019-02-12T21:00:25.5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17" autoAdjust="0"/>
    <p:restoredTop sz="94624" autoAdjust="0"/>
  </p:normalViewPr>
  <p:slideViewPr>
    <p:cSldViewPr>
      <p:cViewPr>
        <p:scale>
          <a:sx n="94" d="100"/>
          <a:sy n="94" d="100"/>
        </p:scale>
        <p:origin x="-1470" y="-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ar Nascimento" userId="46499ea1502afd8d" providerId="LiveId" clId="{A38E169E-808F-4C69-9029-31AE97171352}"/>
    <pc:docChg chg="undo custSel modSld">
      <pc:chgData name="Edmar Nascimento" userId="46499ea1502afd8d" providerId="LiveId" clId="{A38E169E-808F-4C69-9029-31AE97171352}" dt="2019-02-12T21:00:25.506" v="862"/>
      <pc:docMkLst>
        <pc:docMk/>
      </pc:docMkLst>
      <pc:sldChg chg="modSp">
        <pc:chgData name="Edmar Nascimento" userId="46499ea1502afd8d" providerId="LiveId" clId="{A38E169E-808F-4C69-9029-31AE97171352}" dt="2019-02-12T18:12:06.427" v="279" actId="20577"/>
        <pc:sldMkLst>
          <pc:docMk/>
          <pc:sldMk cId="0" sldId="263"/>
        </pc:sldMkLst>
        <pc:spChg chg="mod">
          <ac:chgData name="Edmar Nascimento" userId="46499ea1502afd8d" providerId="LiveId" clId="{A38E169E-808F-4C69-9029-31AE97171352}" dt="2019-02-12T17:50:50.388" v="2" actId="20577"/>
          <ac:spMkLst>
            <pc:docMk/>
            <pc:sldMk cId="0" sldId="263"/>
            <ac:spMk id="3074" creationId="{00000000-0000-0000-0000-000000000000}"/>
          </ac:spMkLst>
        </pc:spChg>
        <pc:graphicFrameChg chg="mod modGraphic">
          <ac:chgData name="Edmar Nascimento" userId="46499ea1502afd8d" providerId="LiveId" clId="{A38E169E-808F-4C69-9029-31AE97171352}" dt="2019-02-12T18:12:06.427" v="279" actId="20577"/>
          <ac:graphicFrameMkLst>
            <pc:docMk/>
            <pc:sldMk cId="0" sldId="263"/>
            <ac:graphicFrameMk id="10466" creationId="{00000000-0000-0000-0000-000000000000}"/>
          </ac:graphicFrameMkLst>
        </pc:graphicFrameChg>
      </pc:sldChg>
      <pc:sldChg chg="modSp">
        <pc:chgData name="Edmar Nascimento" userId="46499ea1502afd8d" providerId="LiveId" clId="{A38E169E-808F-4C69-9029-31AE97171352}" dt="2019-02-12T19:11:43.668" v="659" actId="20577"/>
        <pc:sldMkLst>
          <pc:docMk/>
          <pc:sldMk cId="0" sldId="276"/>
        </pc:sldMkLst>
        <pc:spChg chg="mod">
          <ac:chgData name="Edmar Nascimento" userId="46499ea1502afd8d" providerId="LiveId" clId="{A38E169E-808F-4C69-9029-31AE97171352}" dt="2019-02-12T19:04:14.626" v="545" actId="20577"/>
          <ac:spMkLst>
            <pc:docMk/>
            <pc:sldMk cId="0" sldId="276"/>
            <ac:spMk id="3" creationId="{00000000-0000-0000-0000-000000000000}"/>
          </ac:spMkLst>
        </pc:spChg>
        <pc:graphicFrameChg chg="modGraphic">
          <ac:chgData name="Edmar Nascimento" userId="46499ea1502afd8d" providerId="LiveId" clId="{A38E169E-808F-4C69-9029-31AE97171352}" dt="2019-02-12T19:11:43.668" v="659" actId="20577"/>
          <ac:graphicFrameMkLst>
            <pc:docMk/>
            <pc:sldMk cId="0" sldId="276"/>
            <ac:graphicFrameMk id="2" creationId="{00000000-0000-0000-0000-000000000000}"/>
          </ac:graphicFrameMkLst>
        </pc:graphicFrameChg>
      </pc:sldChg>
      <pc:sldChg chg="modSp">
        <pc:chgData name="Edmar Nascimento" userId="46499ea1502afd8d" providerId="LiveId" clId="{A38E169E-808F-4C69-9029-31AE97171352}" dt="2019-02-12T20:57:19.118" v="856" actId="20577"/>
        <pc:sldMkLst>
          <pc:docMk/>
          <pc:sldMk cId="0" sldId="279"/>
        </pc:sldMkLst>
        <pc:graphicFrameChg chg="modGraphic">
          <ac:chgData name="Edmar Nascimento" userId="46499ea1502afd8d" providerId="LiveId" clId="{A38E169E-808F-4C69-9029-31AE97171352}" dt="2019-02-12T20:57:19.118" v="856" actId="20577"/>
          <ac:graphicFrameMkLst>
            <pc:docMk/>
            <pc:sldMk cId="0" sldId="279"/>
            <ac:graphicFrameMk id="2" creationId="{00000000-0000-0000-0000-000000000000}"/>
          </ac:graphicFrameMkLst>
        </pc:graphicFrameChg>
      </pc:sldChg>
      <pc:sldChg chg="modSp mod">
        <pc:chgData name="Edmar Nascimento" userId="46499ea1502afd8d" providerId="LiveId" clId="{A38E169E-808F-4C69-9029-31AE97171352}" dt="2019-02-12T20:59:28.156" v="861" actId="931"/>
        <pc:sldMkLst>
          <pc:docMk/>
          <pc:sldMk cId="0" sldId="282"/>
        </pc:sldMkLst>
        <pc:graphicFrameChg chg="mod">
          <ac:chgData name="Edmar Nascimento" userId="46499ea1502afd8d" providerId="LiveId" clId="{A38E169E-808F-4C69-9029-31AE97171352}" dt="2019-02-12T20:59:28.156" v="861" actId="931"/>
          <ac:graphicFrameMkLst>
            <pc:docMk/>
            <pc:sldMk cId="0" sldId="282"/>
            <ac:graphicFrameMk id="3" creationId="{00000000-0000-0000-0000-000000000000}"/>
          </ac:graphicFrameMkLst>
        </pc:graphicFrameChg>
      </pc:sldChg>
      <pc:sldChg chg="modSp">
        <pc:chgData name="Edmar Nascimento" userId="46499ea1502afd8d" providerId="LiveId" clId="{A38E169E-808F-4C69-9029-31AE97171352}" dt="2019-02-12T18:35:46.513" v="543" actId="20577"/>
        <pc:sldMkLst>
          <pc:docMk/>
          <pc:sldMk cId="0" sldId="283"/>
        </pc:sldMkLst>
        <pc:spChg chg="mod">
          <ac:chgData name="Edmar Nascimento" userId="46499ea1502afd8d" providerId="LiveId" clId="{A38E169E-808F-4C69-9029-31AE97171352}" dt="2019-02-12T18:16:17.210" v="281" actId="20577"/>
          <ac:spMkLst>
            <pc:docMk/>
            <pc:sldMk cId="0" sldId="283"/>
            <ac:spMk id="3074" creationId="{00000000-0000-0000-0000-000000000000}"/>
          </ac:spMkLst>
        </pc:spChg>
        <pc:graphicFrameChg chg="mod modGraphic">
          <ac:chgData name="Edmar Nascimento" userId="46499ea1502afd8d" providerId="LiveId" clId="{A38E169E-808F-4C69-9029-31AE97171352}" dt="2019-02-12T18:35:46.513" v="543" actId="20577"/>
          <ac:graphicFrameMkLst>
            <pc:docMk/>
            <pc:sldMk cId="0" sldId="283"/>
            <ac:graphicFrameMk id="10466" creationId="{00000000-0000-0000-0000-000000000000}"/>
          </ac:graphicFrameMkLst>
        </pc:graphicFrameChg>
      </pc:sldChg>
      <pc:sldChg chg="modSp">
        <pc:chgData name="Edmar Nascimento" userId="46499ea1502afd8d" providerId="LiveId" clId="{A38E169E-808F-4C69-9029-31AE97171352}" dt="2019-02-12T20:50:53.802" v="778" actId="20577"/>
        <pc:sldMkLst>
          <pc:docMk/>
          <pc:sldMk cId="0" sldId="284"/>
        </pc:sldMkLst>
        <pc:spChg chg="mod">
          <ac:chgData name="Edmar Nascimento" userId="46499ea1502afd8d" providerId="LiveId" clId="{A38E169E-808F-4C69-9029-31AE97171352}" dt="2019-02-12T19:12:03.954" v="661" actId="20577"/>
          <ac:spMkLst>
            <pc:docMk/>
            <pc:sldMk cId="0" sldId="284"/>
            <ac:spMk id="3" creationId="{00000000-0000-0000-0000-000000000000}"/>
          </ac:spMkLst>
        </pc:spChg>
        <pc:graphicFrameChg chg="mod modGraphic">
          <ac:chgData name="Edmar Nascimento" userId="46499ea1502afd8d" providerId="LiveId" clId="{A38E169E-808F-4C69-9029-31AE97171352}" dt="2019-02-12T20:50:53.802" v="778" actId="20577"/>
          <ac:graphicFrameMkLst>
            <pc:docMk/>
            <pc:sldMk cId="0" sldId="284"/>
            <ac:graphicFrameMk id="2" creationId="{00000000-0000-0000-0000-000000000000}"/>
          </ac:graphicFrameMkLst>
        </pc:graphicFrameChg>
      </pc:sldChg>
      <pc:sldChg chg="addSp">
        <pc:chgData name="Edmar Nascimento" userId="46499ea1502afd8d" providerId="LiveId" clId="{A38E169E-808F-4C69-9029-31AE97171352}" dt="2019-02-12T21:00:25.506" v="862"/>
        <pc:sldMkLst>
          <pc:docMk/>
          <pc:sldMk cId="0" sldId="288"/>
        </pc:sldMkLst>
        <pc:spChg chg="add">
          <ac:chgData name="Edmar Nascimento" userId="46499ea1502afd8d" providerId="LiveId" clId="{A38E169E-808F-4C69-9029-31AE97171352}" dt="2019-02-12T21:00:25.506" v="862"/>
          <ac:spMkLst>
            <pc:docMk/>
            <pc:sldMk cId="0" sldId="288"/>
            <ac:spMk id="4" creationId="{E74DCFDE-C6EC-492D-9175-2AB431C6B65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edmar\OneDrive\Fapen-CL\Grafico%203.%20Quadrimest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Despesa</a:t>
            </a:r>
            <a:r>
              <a:rPr lang="pt-BR" baseline="0"/>
              <a:t> Empenhada Jan-Dez/2018 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Planilha1!$A$2:$A$9</c:f>
              <c:strCache>
                <c:ptCount val="8"/>
                <c:pt idx="0">
                  <c:v>Pessoal e Encargos</c:v>
                </c:pt>
                <c:pt idx="1">
                  <c:v>Material de Consumo</c:v>
                </c:pt>
                <c:pt idx="2">
                  <c:v>O.Servicos Terceiros PF</c:v>
                </c:pt>
                <c:pt idx="3">
                  <c:v>O.Serviços Terceiros PJ</c:v>
                </c:pt>
                <c:pt idx="4">
                  <c:v>Sentenças Judiciais</c:v>
                </c:pt>
                <c:pt idx="5">
                  <c:v>Indenizações e Restituições</c:v>
                </c:pt>
                <c:pt idx="6">
                  <c:v>Equipamentos e Material Permanente</c:v>
                </c:pt>
                <c:pt idx="7">
                  <c:v>Compensações ao RGPS</c:v>
                </c:pt>
              </c:strCache>
            </c:strRef>
          </c:cat>
          <c:val>
            <c:numRef>
              <c:f>Planilha1!$B$2:$B$9</c:f>
              <c:numCache>
                <c:formatCode>#,##0.00</c:formatCode>
                <c:ptCount val="8"/>
                <c:pt idx="0">
                  <c:v>27412925.219999999</c:v>
                </c:pt>
                <c:pt idx="1">
                  <c:v>10156.14</c:v>
                </c:pt>
                <c:pt idx="2">
                  <c:v>97585.88</c:v>
                </c:pt>
                <c:pt idx="3">
                  <c:v>240503.95</c:v>
                </c:pt>
                <c:pt idx="4">
                  <c:v>51129.65</c:v>
                </c:pt>
                <c:pt idx="5">
                  <c:v>221016.19</c:v>
                </c:pt>
                <c:pt idx="6">
                  <c:v>67</c:v>
                </c:pt>
                <c:pt idx="7">
                  <c:v>579268.09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D47-4E68-AC25-7BCBC44715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3443840"/>
        <c:axId val="33446528"/>
      </c:barChart>
      <c:catAx>
        <c:axId val="3344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3446528"/>
        <c:crosses val="autoZero"/>
        <c:auto val="1"/>
        <c:lblAlgn val="ctr"/>
        <c:lblOffset val="100"/>
        <c:noMultiLvlLbl val="0"/>
      </c:catAx>
      <c:valAx>
        <c:axId val="334465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344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19413" cy="493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1"/>
            <a:ext cx="2919412" cy="493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92"/>
            <a:ext cx="2919413" cy="493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solidFill>
                  <a:srgbClr val="000000"/>
                </a:solidFill>
                <a:latin typeface="Calibri" panose="020F050202020403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92"/>
            <a:ext cx="2919412" cy="493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802D707-1841-4CA4-8C95-DE452F0F0F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4312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7" name="AutoShape 8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8" name="AutoShape 9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59" name="AutoShape 10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0" name="AutoShape 11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1" name="AutoShape 12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2" name="AutoShape 13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3" name="AutoShape 14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4" name="AutoShape 15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5" name="AutoShape 16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6" name="AutoShape 17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7" name="AutoShape 18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8" name="AutoShape 19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69" name="AutoShape 20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0" name="AutoShape 21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1" name="AutoShape 22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2" name="AutoShape 23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3" name="AutoShape 24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4" name="AutoShape 25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5" name="AutoShape 26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6" name="AutoShape 27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7" name="AutoShape 28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8" name="AutoShape 29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79" name="AutoShape 30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80" name="AutoShape 31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2081" name="AutoShape 32"/>
          <p:cNvSpPr>
            <a:spLocks noChangeArrowheads="1"/>
          </p:cNvSpPr>
          <p:nvPr/>
        </p:nvSpPr>
        <p:spPr bwMode="auto">
          <a:xfrm>
            <a:off x="1" y="0"/>
            <a:ext cx="6735763" cy="98663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5154" name="Rectangle 3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254163" y="-11796713"/>
            <a:ext cx="16659226" cy="1249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34"/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5547"/>
            <a:ext cx="5335588" cy="438714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</p:spTree>
    <p:extLst>
      <p:ext uri="{BB962C8B-B14F-4D97-AF65-F5344CB8AC3E}">
        <p14:creationId xmlns:p14="http://schemas.microsoft.com/office/powerpoint/2010/main" val="888663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14254163" y="-11796713"/>
            <a:ext cx="16659226" cy="1249521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INFORMAÇÕES COMPLEMENTARES:</a:t>
            </a:r>
            <a:r>
              <a:rPr lang="pt-BR" baseline="0" dirty="0"/>
              <a:t> 	JULHO/2013			ABRIL/2016			EVOLUÇÃO</a:t>
            </a:r>
            <a:endParaRPr lang="pt-BR" dirty="0"/>
          </a:p>
          <a:p>
            <a:endParaRPr lang="pt-BR" dirty="0"/>
          </a:p>
          <a:p>
            <a:r>
              <a:rPr lang="pt-BR" dirty="0"/>
              <a:t>PATRIMONIO</a:t>
            </a:r>
            <a:r>
              <a:rPr lang="pt-BR" baseline="0" dirty="0"/>
              <a:t> FINANCEIRO	126.000.000,00		226.000.000,00		355 %</a:t>
            </a:r>
          </a:p>
          <a:p>
            <a:r>
              <a:rPr lang="pt-BR" dirty="0"/>
              <a:t>PATRIMONIO</a:t>
            </a:r>
            <a:r>
              <a:rPr lang="pt-BR" baseline="0" dirty="0"/>
              <a:t> IMOBILIARIO	 26.000.</a:t>
            </a:r>
          </a:p>
          <a:p>
            <a:r>
              <a:rPr lang="pt-BR" baseline="0" dirty="0"/>
              <a:t>PATRIMONIO TOTAL	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2851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49300"/>
            <a:ext cx="4932363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73101" y="4685547"/>
            <a:ext cx="5387975" cy="44395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49300"/>
            <a:ext cx="4932363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73101" y="4685547"/>
            <a:ext cx="5387975" cy="44395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28" tIns="45713" rIns="91428" bIns="45713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11B49-CFC2-4676-8735-F6126B5374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CDED-B30E-4851-9FFF-76ED65BBF68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91300" y="274638"/>
            <a:ext cx="2043113" cy="579913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981700" cy="579913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41605-4D51-47D6-8764-311C8D78F95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7213" cy="109061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177213" cy="4473575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D5637-FC35-4E7F-9F60-46D9C2BB0D6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20655-E8B9-4C18-877D-4963CB0387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34AC-AE27-435D-AA47-AC219C0FB94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1613" cy="447357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1213" y="1600200"/>
            <a:ext cx="4013200" cy="447357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57563-DD51-4A76-AE80-2385A1C799C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9EDBF-8908-4CEC-B710-613EDDB043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FA6C6-8315-42F4-9D8A-BEC6B5BAA7A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FF40E-F581-4F9C-AF13-15A50B2F63E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F579C-E2E4-45C5-AAFE-2F2BCA533BF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0622D-5238-4A55-A90A-82FB1D3955D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 cstate="print">
            <a:lum bright="70000" contrast="-70000"/>
          </a:blip>
          <a:srcRect l="70959"/>
          <a:stretch>
            <a:fillRect/>
          </a:stretch>
        </p:blipFill>
        <p:spPr bwMode="auto">
          <a:xfrm>
            <a:off x="4833938" y="0"/>
            <a:ext cx="4310062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177213" cy="1090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77213" cy="447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081213" cy="3127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pt-BR" alt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081213" cy="3127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038C737-31C4-448C-956A-E6971EB9B1E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980728"/>
            <a:ext cx="756084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FAPEN </a:t>
            </a:r>
          </a:p>
          <a:p>
            <a:pPr algn="ctr"/>
            <a:r>
              <a:rPr lang="pt-BR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INSTITUTO DE APOSENTADORIAS E PENSÕES DE CAMPO LARGO</a:t>
            </a:r>
          </a:p>
        </p:txBody>
      </p:sp>
      <p:pic>
        <p:nvPicPr>
          <p:cNvPr id="3" name="figura1"/>
          <p:cNvPicPr/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7452320" y="404664"/>
            <a:ext cx="942975" cy="1028700"/>
          </a:xfrm>
          <a:prstGeom prst="rect">
            <a:avLst/>
          </a:prstGeom>
          <a:solidFill>
            <a:srgbClr val="FFFFFF"/>
          </a:solidFill>
          <a:ln w="6477">
            <a:solidFill>
              <a:srgbClr val="808080"/>
            </a:solidFill>
            <a:prstDash val="solid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0" y="260648"/>
            <a:ext cx="9144000" cy="115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 dirty="0">
                <a:solidFill>
                  <a:srgbClr val="000000"/>
                </a:solidFill>
              </a:rPr>
              <a:t>RECEITAS - 6º BIMESTRE de 2018 </a:t>
            </a:r>
          </a:p>
        </p:txBody>
      </p:sp>
      <p:graphicFrame>
        <p:nvGraphicFramePr>
          <p:cNvPr id="10466" name="Group 2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820722"/>
              </p:ext>
            </p:extLst>
          </p:nvPr>
        </p:nvGraphicFramePr>
        <p:xfrm>
          <a:off x="215008" y="1124744"/>
          <a:ext cx="8749479" cy="4514484"/>
        </p:xfrm>
        <a:graphic>
          <a:graphicData uri="http://schemas.openxmlformats.org/drawingml/2006/table">
            <a:tbl>
              <a:tblPr/>
              <a:tblGrid>
                <a:gridCol w="47344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89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02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58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522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</a:t>
                      </a:r>
                      <a:endParaRPr kumimoji="0" lang="pt-BR" alt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PREVISÃO INICIAL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REALIZADAS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(b)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(b)/(a)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18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57.644.000,00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rgbClr val="7030A0"/>
                          </a:solidFill>
                        </a:rPr>
                        <a:t>15.503.657,57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26,89%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318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CORRENTES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44.983.000,00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rgbClr val="FF0000"/>
                          </a:solidFill>
                        </a:rPr>
                        <a:t>7.982.561,84</a:t>
                      </a:r>
                      <a:endParaRPr lang="pt-BR" sz="1400" dirty="0"/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17,75%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318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CONTRIBUIÇÕES </a:t>
                      </a: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(desconto dos servidores + inativo + pensionista)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9.758.000,00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3.012.235,16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30,87%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318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PATRIMONIAL </a:t>
                      </a: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(alugueis + rendimento aplicação + concessões)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29.504.000,00</a:t>
                      </a:r>
                    </a:p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4.375.626,98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14,83%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0416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OUTRAS RECEITAS CORRENTES </a:t>
                      </a: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(COMPREV)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5.721.000,00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594.699,70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10,40%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318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RECEITAS INTRAORÇAMENTÁRIAS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12.660.000,00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rgbClr val="FF0000"/>
                          </a:solidFill>
                        </a:rPr>
                        <a:t>7.521.095,73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59,41%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897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RECEITA DE CONTRIBUIÇÕES  (PATRONAL 12% + parcelamentos )</a:t>
                      </a:r>
                      <a:endParaRPr kumimoji="0" lang="pt-BR" alt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12.660.000,00</a:t>
                      </a:r>
                    </a:p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3.363.052,23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26,56%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3187"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APORTE – DEFICIT ATUARIAL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4.158.043,50</a:t>
                      </a:r>
                    </a:p>
                    <a:p>
                      <a:pPr algn="ctr"/>
                      <a:endParaRPr lang="pt-BR" sz="1400" dirty="0"/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318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DE CAPITAL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0" y="260648"/>
            <a:ext cx="9144000" cy="115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 dirty="0">
                <a:solidFill>
                  <a:srgbClr val="000000"/>
                </a:solidFill>
              </a:rPr>
              <a:t>RECEITAS FAPEN ATÉ 3º QUADRIMESTRE 2018 </a:t>
            </a:r>
          </a:p>
        </p:txBody>
      </p:sp>
      <p:graphicFrame>
        <p:nvGraphicFramePr>
          <p:cNvPr id="10466" name="Group 2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740980"/>
              </p:ext>
            </p:extLst>
          </p:nvPr>
        </p:nvGraphicFramePr>
        <p:xfrm>
          <a:off x="144265" y="1674171"/>
          <a:ext cx="8892231" cy="4261454"/>
        </p:xfrm>
        <a:graphic>
          <a:graphicData uri="http://schemas.openxmlformats.org/drawingml/2006/table">
            <a:tbl>
              <a:tblPr/>
              <a:tblGrid>
                <a:gridCol w="31315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682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DESCRIÇÃO</a:t>
                      </a:r>
                      <a:endParaRPr kumimoji="0" lang="pt-BR" altLang="pt-B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PREVISÃO INICIAL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/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REALIZADAS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Até 2° quadrimestre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REALIZADAS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Até o 3° quadrimestre (b)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(b)/(a)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106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RECEITAS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57.644.000,00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algn="ctr"/>
                      <a:r>
                        <a:rPr lang="pt-BR" sz="1300" b="1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24.882.939,60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52.487.396,65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91,05%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06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CORRENTES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44.983.000,00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19.092.213,96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37.000.500,09</a:t>
                      </a:r>
                      <a:endParaRPr lang="pt-BR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82,25%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8214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CONTRIBUIÇÕES </a:t>
                      </a: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(11% desconto dos servidores + inativo + pensionista)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9.758.000,00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 5.206.053,96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9.734.427,46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99,76%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06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PATRIMONIAL </a:t>
                      </a: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(alugueis + rendimento aplicação + concessões)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29.504.000,00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13.249.261,50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26.034.474,83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88,24%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1314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OUTRAS RECEITAS CORRENTES </a:t>
                      </a: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(COMPREV + SEGMENTO)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5.721.000,00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     636.898,50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 1.231.598,20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21,53%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106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INTRAORÇAMENTÁRIA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12.660.000,00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5.790.725,64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15.486.896,56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122,33%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106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RECEITA DE CONTRIBUIÇÕES  (PATRONAL 12% + parcelamentos )</a:t>
                      </a:r>
                      <a:endParaRPr kumimoji="0" lang="pt-BR" altLang="pt-BR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12.660.000,00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      5.790.725,64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11.328.853,06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89,49%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6645"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APORTE – DEFICIT ATUARIAL</a:t>
                      </a:r>
                      <a:endParaRPr kumimoji="0" lang="pt-BR" altLang="pt-BR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kumimoji="0" lang="pt-BR" altLang="pt-BR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           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4.158.043,50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664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DE CAPITAL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>
                          <a:latin typeface="Arial" pitchFamily="34" charset="0"/>
                          <a:cs typeface="Arial" pitchFamily="34" charset="0"/>
                        </a:rPr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0,00%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42226"/>
              </p:ext>
            </p:extLst>
          </p:nvPr>
        </p:nvGraphicFramePr>
        <p:xfrm>
          <a:off x="251520" y="1268760"/>
          <a:ext cx="8640960" cy="4251931"/>
        </p:xfrm>
        <a:graphic>
          <a:graphicData uri="http://schemas.openxmlformats.org/drawingml/2006/table">
            <a:tbl>
              <a:tblPr/>
              <a:tblGrid>
                <a:gridCol w="35632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88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62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25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3286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DESCRIÇÕES DAS DESPESAS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DOTAÇÃO INICIAL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EMPENHADAS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/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(b)/(a)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66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TOTAIS</a:t>
                      </a:r>
                    </a:p>
                    <a:p>
                      <a:endParaRPr lang="pt-BR" sz="1400" dirty="0"/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58.319.000,00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6.665.360,07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11,43%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665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DEPESAS CORRENTES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31.251.000,00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6.665.360,07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21,33%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90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PESSOAL E ENCARGOS SOCIAIS (aposentados + pensionistas)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27.861.000,00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6.663.019,39</a:t>
                      </a:r>
                    </a:p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23,92%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26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OUTRAS DESPESAS CORRENTES</a:t>
                      </a:r>
                      <a:endParaRPr kumimoji="0" lang="pt-BR" altLang="pt-B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3.390.000,00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2.340,68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0,001%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119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DESPESAS DE CAPITAL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183.000,00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0,001%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119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INVESTIMENTOS</a:t>
                      </a:r>
                      <a:endParaRPr kumimoji="0" lang="pt-BR" altLang="pt-B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183.000,00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0,001%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1193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RESERVA DE CONTINGÊNCIA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26.885.000,00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179512" y="260648"/>
            <a:ext cx="8769350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 dirty="0">
                <a:solidFill>
                  <a:srgbClr val="000000"/>
                </a:solidFill>
              </a:rPr>
              <a:t>DESPESAS 6° BIMESTRE 2018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601781"/>
              </p:ext>
            </p:extLst>
          </p:nvPr>
        </p:nvGraphicFramePr>
        <p:xfrm>
          <a:off x="251520" y="1268760"/>
          <a:ext cx="8784976" cy="4392486"/>
        </p:xfrm>
        <a:graphic>
          <a:graphicData uri="http://schemas.openxmlformats.org/drawingml/2006/table">
            <a:tbl>
              <a:tblPr/>
              <a:tblGrid>
                <a:gridCol w="29529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79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4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874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22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4932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DESCRIÇÕES DAS DESPESAS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DOTAÇÃO INICIAL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/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EMPENHADAS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2° quadrimestre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EMPENHADAS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3° quadrimestre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/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(b)/(a)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226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58.319.000,00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17.517.459,48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28.612.652,12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49,06%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3226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CORRENTES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31.251.000,00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17.517.392,48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28.612.585,12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91,56%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083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PESSOAL E ENCARGOS SOCIAIS (aposentados + pensionistas)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27.861.000,00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16.321.267,48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27.412.925,22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98,39%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932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OUTRAS DESPESAS CORRENTES </a:t>
                      </a: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(consumo + sentença judicial + contratos PJ + softwares + água + luz + telefone)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3.390.000,00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1.196.125,00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1.199.659,90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35,38%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84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DESPESAS DE CAPITAL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183.000,00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0,0004%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884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INVESTIMENTOS</a:t>
                      </a:r>
                      <a:endParaRPr kumimoji="0" lang="pt-BR" altLang="pt-B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183.000,00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67,00</a:t>
                      </a:r>
                      <a:endParaRPr kumimoji="0" lang="pt-BR" alt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0,0004%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8847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RESERVA DE CONTINGÊNCIA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26.885.000,00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r>
                        <a:rPr kumimoji="0" lang="pt-BR" altLang="pt-B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</a:tabLst>
                      </a:pPr>
                      <a:endParaRPr kumimoji="0" lang="pt-BR" altLang="pt-B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59150" marB="46803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179512" y="260648"/>
            <a:ext cx="8769350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 dirty="0">
                <a:solidFill>
                  <a:srgbClr val="000000"/>
                </a:solidFill>
              </a:rPr>
              <a:t>DESPESAS FAPEN ATÉ 3º QUADRIMESTRE 2018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555461"/>
              </p:ext>
            </p:extLst>
          </p:nvPr>
        </p:nvGraphicFramePr>
        <p:xfrm>
          <a:off x="1403648" y="188640"/>
          <a:ext cx="5976664" cy="5112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8605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DESPESAS</a:t>
                      </a:r>
                      <a:r>
                        <a:rPr lang="pt-BR" baseline="0" dirty="0"/>
                        <a:t> EMPENHADAS ATÉ DEZEMBRO DE 2018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dirty="0"/>
                        <a:t>Pessoal</a:t>
                      </a:r>
                      <a:r>
                        <a:rPr lang="pt-BR" baseline="0" dirty="0"/>
                        <a:t> e encargos sociais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R$ 27.412.925,22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dirty="0"/>
                        <a:t>Material de Consumo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</a:t>
                      </a:r>
                      <a:r>
                        <a:rPr lang="pt-BR" baseline="0" dirty="0"/>
                        <a:t>         10.156,14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dirty="0"/>
                        <a:t>Outros Serviços</a:t>
                      </a:r>
                      <a:r>
                        <a:rPr lang="pt-BR" baseline="0" dirty="0"/>
                        <a:t> de 3º Pessoa Física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         97.585,88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72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Outros Serviços</a:t>
                      </a:r>
                      <a:r>
                        <a:rPr lang="pt-BR" baseline="0" dirty="0"/>
                        <a:t> de 3º Pessoa Jurídica</a:t>
                      </a:r>
                      <a:endParaRPr lang="pt-BR" dirty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</a:t>
                      </a:r>
                      <a:r>
                        <a:rPr lang="pt-BR" baseline="0" dirty="0"/>
                        <a:t>       240.503,95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3524">
                <a:tc>
                  <a:txBody>
                    <a:bodyPr/>
                    <a:lstStyle/>
                    <a:p>
                      <a:r>
                        <a:rPr lang="pt-BR" dirty="0"/>
                        <a:t>Sentenças Judiciais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</a:t>
                      </a:r>
                      <a:r>
                        <a:rPr lang="pt-BR" baseline="0" dirty="0"/>
                        <a:t>         51.129,65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dirty="0"/>
                        <a:t>Indenizações e Restituições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       221.016,19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dirty="0"/>
                        <a:t>Equipamentos</a:t>
                      </a:r>
                      <a:r>
                        <a:rPr lang="pt-BR" baseline="0" dirty="0"/>
                        <a:t> e Material Permanente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                 67,00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dirty="0"/>
                        <a:t>Compensações</a:t>
                      </a:r>
                      <a:r>
                        <a:rPr lang="pt-BR" baseline="0" dirty="0"/>
                        <a:t> ao RGPS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/>
                        <a:t>R$        579.268,09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08605">
                <a:tc>
                  <a:txBody>
                    <a:bodyPr/>
                    <a:lstStyle/>
                    <a:p>
                      <a:r>
                        <a:rPr lang="pt-BR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b="1" dirty="0"/>
                        <a:t>R$   28.612.652,12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2DEF1E18-8715-4552-BA2A-C982E52176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260745"/>
              </p:ext>
            </p:extLst>
          </p:nvPr>
        </p:nvGraphicFramePr>
        <p:xfrm>
          <a:off x="179512" y="332656"/>
          <a:ext cx="864096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7123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340768"/>
            <a:ext cx="8748464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NDICES DE PORCENTAGEM DAS APLICAÇÕES FINANCEIRAS DO FAPEN DE </a:t>
            </a:r>
            <a:r>
              <a:rPr lang="pt-BR" sz="2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DEZEMBRO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/2017  ATÉ  </a:t>
            </a:r>
            <a:r>
              <a:rPr lang="pt-BR" sz="24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DEZEMBRO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2018: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DEZEMBRO</a:t>
            </a: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/17 VALOR EM PL        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R$ 242.650.122,98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4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DEZEMBRO</a:t>
            </a: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/18 VALOR EM  PL        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R$ 263.244.809,71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PORCENTAGEM ACRESCIDA COM VARIAÇÃO</a:t>
            </a:r>
            <a:r>
              <a:rPr kumimoji="0" lang="pt-BR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POSITIVA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kumimoji="0" lang="pt-BR" sz="24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</a:t>
            </a:r>
            <a:r>
              <a:rPr lang="pt-BR" sz="24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,49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% , </a:t>
            </a:r>
            <a:r>
              <a:rPr kumimoji="0" lang="pt-B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QUE</a:t>
            </a:r>
            <a:r>
              <a:rPr kumimoji="0" lang="pt-BR" sz="24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REPRESENTA </a:t>
            </a:r>
            <a:r>
              <a:rPr kumimoji="0" lang="pt-BR" sz="24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R$ 20.594.686,73</a:t>
            </a:r>
            <a:r>
              <a:rPr kumimoji="0" lang="pt-B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t-BR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1520" y="188640"/>
            <a:ext cx="8769350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 dirty="0">
                <a:solidFill>
                  <a:srgbClr val="FF0000"/>
                </a:solidFill>
              </a:rPr>
              <a:t>SALDO PATRIMONIAL DAS APLICAÇÕES FINANCEIRAS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251520" y="836712"/>
            <a:ext cx="8769350" cy="36724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600" b="1" dirty="0">
                <a:solidFill>
                  <a:srgbClr val="006600"/>
                </a:solidFill>
              </a:rPr>
              <a:t>DEMAIS DADOS ENCONTRAM-SE DISPONÍVEIS PARA CONSULTA NO PORTAL DA TRANSPARÊNCIA ATRAVÉS DO ENDEREÇO:</a:t>
            </a:r>
          </a:p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600" b="1" dirty="0">
                <a:solidFill>
                  <a:srgbClr val="FF0000"/>
                </a:solidFill>
              </a:rPr>
              <a:t>WWW.FAPENCAMPOLARGO.COM.BR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anose="020F050202020403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anose="020F050202020403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578</Words>
  <Application>Microsoft Office PowerPoint</Application>
  <PresentationFormat>Apresentação na tela (4:3)</PresentationFormat>
  <Paragraphs>220</Paragraphs>
  <Slides>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PMCL</dc:creator>
  <cp:lastModifiedBy>user</cp:lastModifiedBy>
  <cp:revision>566</cp:revision>
  <cp:lastPrinted>2016-05-23T13:46:24Z</cp:lastPrinted>
  <dcterms:created xsi:type="dcterms:W3CDTF">2014-02-12T16:25:06Z</dcterms:created>
  <dcterms:modified xsi:type="dcterms:W3CDTF">2019-02-26T18:52:52Z</dcterms:modified>
</cp:coreProperties>
</file>